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1.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8" r:id="rId4"/>
  </p:sldMasterIdLst>
  <p:notesMasterIdLst>
    <p:notesMasterId r:id="rId31"/>
  </p:notesMasterIdLst>
  <p:sldIdLst>
    <p:sldId id="256" r:id="rId5"/>
    <p:sldId id="368" r:id="rId6"/>
    <p:sldId id="367" r:id="rId7"/>
    <p:sldId id="264" r:id="rId8"/>
    <p:sldId id="285" r:id="rId9"/>
    <p:sldId id="283" r:id="rId10"/>
    <p:sldId id="284" r:id="rId11"/>
    <p:sldId id="286" r:id="rId12"/>
    <p:sldId id="287" r:id="rId13"/>
    <p:sldId id="288" r:id="rId14"/>
    <p:sldId id="289" r:id="rId15"/>
    <p:sldId id="267" r:id="rId16"/>
    <p:sldId id="268" r:id="rId17"/>
    <p:sldId id="269" r:id="rId18"/>
    <p:sldId id="271" r:id="rId19"/>
    <p:sldId id="270" r:id="rId20"/>
    <p:sldId id="272" r:id="rId21"/>
    <p:sldId id="278" r:id="rId22"/>
    <p:sldId id="280" r:id="rId23"/>
    <p:sldId id="291" r:id="rId24"/>
    <p:sldId id="292" r:id="rId25"/>
    <p:sldId id="293" r:id="rId26"/>
    <p:sldId id="365" r:id="rId27"/>
    <p:sldId id="366" r:id="rId28"/>
    <p:sldId id="290" r:id="rId29"/>
    <p:sldId id="325"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E9F7"/>
    <a:srgbClr val="545971"/>
    <a:srgbClr val="FFFFFF"/>
    <a:srgbClr val="292F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18531A-D168-9246-95EA-8156D92F9822}" v="9" dt="2024-04-30T14:34:44.471"/>
    <p1510:client id="{0FD6FEDA-0202-4415-A8B9-2F9546B6224F}" v="7" dt="2024-05-01T10:15:45.459"/>
    <p1510:client id="{B82FF94F-90DA-55DE-B82D-C2E5411B586C}" v="63" dt="2024-05-01T10:37:52.941"/>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592"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DB51DCD8-1612-4D51-A729-A2E632CC3992}" type="datetimeFigureOut">
              <a:rPr lang="en-US" smtClean="0"/>
              <a:t>5/1/2024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962B67-AC13-44E1-9F93-AF29A2CEF8FE}" type="slidenum">
              <a:rPr lang="en-US" smtClean="0"/>
              <a:t>‹#›</a:t>
            </a:fld>
            <a:endParaRPr lang="en-US"/>
          </a:p>
        </p:txBody>
      </p:sp>
    </p:spTree>
    <p:extLst>
      <p:ext uri="{BB962C8B-B14F-4D97-AF65-F5344CB8AC3E}">
        <p14:creationId xmlns:p14="http://schemas.microsoft.com/office/powerpoint/2010/main" val="3237920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C3962B67-AC13-44E1-9F93-AF29A2CEF8FE}" type="slidenum">
              <a:rPr lang="en-US" smtClean="0"/>
              <a:t>1</a:t>
            </a:fld>
            <a:endParaRPr lang="en-US"/>
          </a:p>
        </p:txBody>
      </p:sp>
    </p:spTree>
    <p:extLst>
      <p:ext uri="{BB962C8B-B14F-4D97-AF65-F5344CB8AC3E}">
        <p14:creationId xmlns:p14="http://schemas.microsoft.com/office/powerpoint/2010/main" val="35102464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 to sum up: the first condition, using cookies, offered no insights into the data that was being processed, thus being the least transparent, and consequently also didn’t afford any control over users' data and the personalized recommendations. The second one offered more transparency through the data vault tab and the last one also allows users to take control over their data.</a:t>
            </a:r>
            <a:endParaRPr lang="en-BE"/>
          </a:p>
        </p:txBody>
      </p:sp>
      <p:sp>
        <p:nvSpPr>
          <p:cNvPr id="4" name="Slide Number Placeholder 3"/>
          <p:cNvSpPr>
            <a:spLocks noGrp="1"/>
          </p:cNvSpPr>
          <p:nvPr>
            <p:ph type="sldNum" sz="quarter" idx="5"/>
          </p:nvPr>
        </p:nvSpPr>
        <p:spPr/>
        <p:txBody>
          <a:bodyPr/>
          <a:lstStyle/>
          <a:p>
            <a:fld id="{C3962B67-AC13-44E1-9F93-AF29A2CEF8FE}" type="slidenum">
              <a:rPr lang="en-US" smtClean="0"/>
              <a:t>10</a:t>
            </a:fld>
            <a:endParaRPr lang="en-US"/>
          </a:p>
        </p:txBody>
      </p:sp>
    </p:spTree>
    <p:extLst>
      <p:ext uri="{BB962C8B-B14F-4D97-AF65-F5344CB8AC3E}">
        <p14:creationId xmlns:p14="http://schemas.microsoft.com/office/powerpoint/2010/main" val="31936973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measure the effects of a data vault integration we let participant interact with the one of the three conditions for 10min and surveyed them later about their perceptions. </a:t>
            </a:r>
            <a:endParaRPr lang="en-BE"/>
          </a:p>
        </p:txBody>
      </p:sp>
      <p:sp>
        <p:nvSpPr>
          <p:cNvPr id="4" name="Slide Number Placeholder 3"/>
          <p:cNvSpPr>
            <a:spLocks noGrp="1"/>
          </p:cNvSpPr>
          <p:nvPr>
            <p:ph type="sldNum" sz="quarter" idx="5"/>
          </p:nvPr>
        </p:nvSpPr>
        <p:spPr/>
        <p:txBody>
          <a:bodyPr/>
          <a:lstStyle/>
          <a:p>
            <a:fld id="{C3962B67-AC13-44E1-9F93-AF29A2CEF8FE}" type="slidenum">
              <a:rPr lang="en-US" smtClean="0"/>
              <a:t>11</a:t>
            </a:fld>
            <a:endParaRPr lang="en-US"/>
          </a:p>
        </p:txBody>
      </p:sp>
    </p:spTree>
    <p:extLst>
      <p:ext uri="{BB962C8B-B14F-4D97-AF65-F5344CB8AC3E}">
        <p14:creationId xmlns:p14="http://schemas.microsoft.com/office/powerpoint/2010/main" val="12265503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surveyed six relevant perceptions regarding the users their experience starting with 1) transparency, ...</a:t>
            </a:r>
            <a:endParaRPr lang="en-BE"/>
          </a:p>
        </p:txBody>
      </p:sp>
      <p:sp>
        <p:nvSpPr>
          <p:cNvPr id="4" name="Slide Number Placeholder 3"/>
          <p:cNvSpPr>
            <a:spLocks noGrp="1"/>
          </p:cNvSpPr>
          <p:nvPr>
            <p:ph type="sldNum" sz="quarter" idx="5"/>
          </p:nvPr>
        </p:nvSpPr>
        <p:spPr/>
        <p:txBody>
          <a:bodyPr/>
          <a:lstStyle/>
          <a:p>
            <a:fld id="{C3962B67-AC13-44E1-9F93-AF29A2CEF8FE}" type="slidenum">
              <a:rPr lang="en-US" smtClean="0"/>
              <a:t>12</a:t>
            </a:fld>
            <a:endParaRPr lang="en-US"/>
          </a:p>
        </p:txBody>
      </p:sp>
    </p:spTree>
    <p:extLst>
      <p:ext uri="{BB962C8B-B14F-4D97-AF65-F5344CB8AC3E}">
        <p14:creationId xmlns:p14="http://schemas.microsoft.com/office/powerpoint/2010/main" val="40490592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Our results show that the integration of a data vault had a significant effect on the users their perceived transparency, control and understanding about the processing of their personal data.</a:t>
            </a:r>
            <a:endParaRPr lang="en-BE"/>
          </a:p>
        </p:txBody>
      </p:sp>
      <p:sp>
        <p:nvSpPr>
          <p:cNvPr id="4" name="Slide Number Placeholder 3"/>
          <p:cNvSpPr>
            <a:spLocks noGrp="1"/>
          </p:cNvSpPr>
          <p:nvPr>
            <p:ph type="sldNum" sz="quarter" idx="5"/>
          </p:nvPr>
        </p:nvSpPr>
        <p:spPr/>
        <p:txBody>
          <a:bodyPr/>
          <a:lstStyle/>
          <a:p>
            <a:fld id="{C3962B67-AC13-44E1-9F93-AF29A2CEF8FE}" type="slidenum">
              <a:rPr lang="en-US" smtClean="0"/>
              <a:t>13</a:t>
            </a:fld>
            <a:endParaRPr lang="en-US"/>
          </a:p>
        </p:txBody>
      </p:sp>
    </p:spTree>
    <p:extLst>
      <p:ext uri="{BB962C8B-B14F-4D97-AF65-F5344CB8AC3E}">
        <p14:creationId xmlns:p14="http://schemas.microsoft.com/office/powerpoint/2010/main" val="40547655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Regarding transparency we found that user feel that they have a clearer view over how their personal data is being processed, compared to the use of cookies. We did not find a significant difference between the second and third conditions, which was as expected since users were offered the same overview in the data vault tab.</a:t>
            </a:r>
            <a:endParaRPr lang="en-BE"/>
          </a:p>
        </p:txBody>
      </p:sp>
      <p:sp>
        <p:nvSpPr>
          <p:cNvPr id="4" name="Slide Number Placeholder 3"/>
          <p:cNvSpPr>
            <a:spLocks noGrp="1"/>
          </p:cNvSpPr>
          <p:nvPr>
            <p:ph type="sldNum" sz="quarter" idx="5"/>
          </p:nvPr>
        </p:nvSpPr>
        <p:spPr/>
        <p:txBody>
          <a:bodyPr/>
          <a:lstStyle/>
          <a:p>
            <a:fld id="{C3962B67-AC13-44E1-9F93-AF29A2CEF8FE}" type="slidenum">
              <a:rPr lang="en-US" smtClean="0"/>
              <a:t>14</a:t>
            </a:fld>
            <a:endParaRPr lang="en-US"/>
          </a:p>
        </p:txBody>
      </p:sp>
    </p:spTree>
    <p:extLst>
      <p:ext uri="{BB962C8B-B14F-4D97-AF65-F5344CB8AC3E}">
        <p14:creationId xmlns:p14="http://schemas.microsoft.com/office/powerpoint/2010/main" val="16299075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understanding we found similar result: again, a significant difference between the integration of a </a:t>
            </a:r>
            <a:r>
              <a:rPr lang="en-US" err="1"/>
              <a:t>datavault</a:t>
            </a:r>
            <a:r>
              <a:rPr lang="en-US"/>
              <a:t> and cookies but no significant difference between the two </a:t>
            </a:r>
            <a:r>
              <a:rPr lang="en-US" err="1"/>
              <a:t>datavault</a:t>
            </a:r>
            <a:r>
              <a:rPr lang="en-US"/>
              <a:t> conditions.</a:t>
            </a:r>
            <a:endParaRPr lang="en-BE"/>
          </a:p>
        </p:txBody>
      </p:sp>
      <p:sp>
        <p:nvSpPr>
          <p:cNvPr id="4" name="Slide Number Placeholder 3"/>
          <p:cNvSpPr>
            <a:spLocks noGrp="1"/>
          </p:cNvSpPr>
          <p:nvPr>
            <p:ph type="sldNum" sz="quarter" idx="5"/>
          </p:nvPr>
        </p:nvSpPr>
        <p:spPr/>
        <p:txBody>
          <a:bodyPr/>
          <a:lstStyle/>
          <a:p>
            <a:fld id="{C3962B67-AC13-44E1-9F93-AF29A2CEF8FE}" type="slidenum">
              <a:rPr lang="en-US" smtClean="0"/>
              <a:t>15</a:t>
            </a:fld>
            <a:endParaRPr lang="en-US"/>
          </a:p>
        </p:txBody>
      </p:sp>
    </p:spTree>
    <p:extLst>
      <p:ext uri="{BB962C8B-B14F-4D97-AF65-F5344CB8AC3E}">
        <p14:creationId xmlns:p14="http://schemas.microsoft.com/office/powerpoint/2010/main" val="9097111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Lastly, we also found that the integration of a data vault had a significant impact on the users’ perception of control over their personal data. Remarkable here is that we didn’t not find a greater effect in the third condition, where people were given more control, compared to the second condition where people were just able to see what data was being stored. This suggest that just by giving people increased transparency, they also feel like they are more in control of their personal data.</a:t>
            </a:r>
            <a:endParaRPr lang="en-BE"/>
          </a:p>
        </p:txBody>
      </p:sp>
      <p:sp>
        <p:nvSpPr>
          <p:cNvPr id="4" name="Slide Number Placeholder 3"/>
          <p:cNvSpPr>
            <a:spLocks noGrp="1"/>
          </p:cNvSpPr>
          <p:nvPr>
            <p:ph type="sldNum" sz="quarter" idx="5"/>
          </p:nvPr>
        </p:nvSpPr>
        <p:spPr/>
        <p:txBody>
          <a:bodyPr/>
          <a:lstStyle/>
          <a:p>
            <a:fld id="{C3962B67-AC13-44E1-9F93-AF29A2CEF8FE}" type="slidenum">
              <a:rPr lang="en-US" smtClean="0"/>
              <a:t>16</a:t>
            </a:fld>
            <a:endParaRPr lang="en-US"/>
          </a:p>
        </p:txBody>
      </p:sp>
    </p:spTree>
    <p:extLst>
      <p:ext uri="{BB962C8B-B14F-4D97-AF65-F5344CB8AC3E}">
        <p14:creationId xmlns:p14="http://schemas.microsoft.com/office/powerpoint/2010/main" val="17565348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It’s also important to notice that we didn’t find any significant effect due to the integration of a data vault when it comes to trust, usability or intention to use the website. </a:t>
            </a:r>
            <a:endParaRPr lang="en-BE"/>
          </a:p>
        </p:txBody>
      </p:sp>
      <p:sp>
        <p:nvSpPr>
          <p:cNvPr id="4" name="Slide Number Placeholder 3"/>
          <p:cNvSpPr>
            <a:spLocks noGrp="1"/>
          </p:cNvSpPr>
          <p:nvPr>
            <p:ph type="sldNum" sz="quarter" idx="5"/>
          </p:nvPr>
        </p:nvSpPr>
        <p:spPr/>
        <p:txBody>
          <a:bodyPr/>
          <a:lstStyle/>
          <a:p>
            <a:fld id="{C3962B67-AC13-44E1-9F93-AF29A2CEF8FE}" type="slidenum">
              <a:rPr lang="en-US" smtClean="0"/>
              <a:t>17</a:t>
            </a:fld>
            <a:endParaRPr lang="en-US"/>
          </a:p>
        </p:txBody>
      </p:sp>
    </p:spTree>
    <p:extLst>
      <p:ext uri="{BB962C8B-B14F-4D97-AF65-F5344CB8AC3E}">
        <p14:creationId xmlns:p14="http://schemas.microsoft.com/office/powerpoint/2010/main" val="28809578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our qualitative analysis it also became apparent that the overall impression of the website was mostly influenced by the content of the articles, the attitude of people towards a recommender system for  and the layout of the website, rather than the presence of the data vault.</a:t>
            </a:r>
            <a:endParaRPr lang="en-BE"/>
          </a:p>
        </p:txBody>
      </p:sp>
      <p:sp>
        <p:nvSpPr>
          <p:cNvPr id="4" name="Slide Number Placeholder 3"/>
          <p:cNvSpPr>
            <a:spLocks noGrp="1"/>
          </p:cNvSpPr>
          <p:nvPr>
            <p:ph type="sldNum" sz="quarter" idx="5"/>
          </p:nvPr>
        </p:nvSpPr>
        <p:spPr/>
        <p:txBody>
          <a:bodyPr/>
          <a:lstStyle/>
          <a:p>
            <a:fld id="{C3962B67-AC13-44E1-9F93-AF29A2CEF8FE}" type="slidenum">
              <a:rPr lang="en-US" smtClean="0"/>
              <a:t>18</a:t>
            </a:fld>
            <a:endParaRPr lang="en-US"/>
          </a:p>
        </p:txBody>
      </p:sp>
    </p:spTree>
    <p:extLst>
      <p:ext uri="{BB962C8B-B14F-4D97-AF65-F5344CB8AC3E}">
        <p14:creationId xmlns:p14="http://schemas.microsoft.com/office/powerpoint/2010/main" val="42168178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you can see</a:t>
            </a:r>
            <a:endParaRPr lang="en-BE"/>
          </a:p>
        </p:txBody>
      </p:sp>
      <p:sp>
        <p:nvSpPr>
          <p:cNvPr id="4" name="Slide Number Placeholder 3"/>
          <p:cNvSpPr>
            <a:spLocks noGrp="1"/>
          </p:cNvSpPr>
          <p:nvPr>
            <p:ph type="sldNum" sz="quarter" idx="5"/>
          </p:nvPr>
        </p:nvSpPr>
        <p:spPr/>
        <p:txBody>
          <a:bodyPr/>
          <a:lstStyle/>
          <a:p>
            <a:fld id="{C3962B67-AC13-44E1-9F93-AF29A2CEF8FE}" type="slidenum">
              <a:rPr lang="en-US" smtClean="0"/>
              <a:t>19</a:t>
            </a:fld>
            <a:endParaRPr lang="en-US"/>
          </a:p>
        </p:txBody>
      </p:sp>
    </p:spTree>
    <p:extLst>
      <p:ext uri="{BB962C8B-B14F-4D97-AF65-F5344CB8AC3E}">
        <p14:creationId xmlns:p14="http://schemas.microsoft.com/office/powerpoint/2010/main" val="1741528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962B67-AC13-44E1-9F93-AF29A2CEF8FE}" type="slidenum">
              <a:rPr lang="en-US" smtClean="0"/>
              <a:t>2</a:t>
            </a:fld>
            <a:endParaRPr lang="en-US"/>
          </a:p>
        </p:txBody>
      </p:sp>
    </p:spTree>
    <p:extLst>
      <p:ext uri="{BB962C8B-B14F-4D97-AF65-F5344CB8AC3E}">
        <p14:creationId xmlns:p14="http://schemas.microsoft.com/office/powerpoint/2010/main" val="5215824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Given these results, and the fact that we found no significant impact on the intention to use the system when a data vault was implemented, it triggered us for a second experiment in which we wanted to dive a bit deeper into the motivation of people for adoption a data vault.</a:t>
            </a:r>
            <a:endParaRPr lang="en-BE"/>
          </a:p>
        </p:txBody>
      </p:sp>
      <p:sp>
        <p:nvSpPr>
          <p:cNvPr id="4" name="Slide Number Placeholder 3"/>
          <p:cNvSpPr>
            <a:spLocks noGrp="1"/>
          </p:cNvSpPr>
          <p:nvPr>
            <p:ph type="sldNum" sz="quarter" idx="5"/>
          </p:nvPr>
        </p:nvSpPr>
        <p:spPr/>
        <p:txBody>
          <a:bodyPr/>
          <a:lstStyle/>
          <a:p>
            <a:fld id="{C3962B67-AC13-44E1-9F93-AF29A2CEF8FE}" type="slidenum">
              <a:rPr lang="en-US" smtClean="0"/>
              <a:t>20</a:t>
            </a:fld>
            <a:endParaRPr lang="en-US"/>
          </a:p>
        </p:txBody>
      </p:sp>
    </p:spTree>
    <p:extLst>
      <p:ext uri="{BB962C8B-B14F-4D97-AF65-F5344CB8AC3E}">
        <p14:creationId xmlns:p14="http://schemas.microsoft.com/office/powerpoint/2010/main" val="21837924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this we started from the Technology Acceptance Model, in which Perceived usefulness and perceived ease of use are identified as the two main factors influencing users’ intention to use a system. I our experiment we aimed at </a:t>
            </a:r>
            <a:r>
              <a:rPr lang="en-US" err="1"/>
              <a:t>heighting</a:t>
            </a:r>
            <a:r>
              <a:rPr lang="en-US"/>
              <a:t> the perceived usefulness of data vault, through highlighting different aspects of a data vault.</a:t>
            </a:r>
            <a:endParaRPr lang="en-BE"/>
          </a:p>
        </p:txBody>
      </p:sp>
      <p:sp>
        <p:nvSpPr>
          <p:cNvPr id="4" name="Slide Number Placeholder 3"/>
          <p:cNvSpPr>
            <a:spLocks noGrp="1"/>
          </p:cNvSpPr>
          <p:nvPr>
            <p:ph type="sldNum" sz="quarter" idx="5"/>
          </p:nvPr>
        </p:nvSpPr>
        <p:spPr/>
        <p:txBody>
          <a:bodyPr/>
          <a:lstStyle/>
          <a:p>
            <a:fld id="{C3962B67-AC13-44E1-9F93-AF29A2CEF8FE}" type="slidenum">
              <a:rPr lang="en-US" smtClean="0"/>
              <a:t>21</a:t>
            </a:fld>
            <a:endParaRPr lang="en-US"/>
          </a:p>
        </p:txBody>
      </p:sp>
    </p:spTree>
    <p:extLst>
      <p:ext uri="{BB962C8B-B14F-4D97-AF65-F5344CB8AC3E}">
        <p14:creationId xmlns:p14="http://schemas.microsoft.com/office/powerpoint/2010/main" val="25820617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thus set up an experiment in which we asked users to find an article on a news website but in order to access the </a:t>
            </a:r>
            <a:r>
              <a:rPr lang="en-US" err="1"/>
              <a:t>newswebsite</a:t>
            </a:r>
            <a:r>
              <a:rPr lang="en-US"/>
              <a:t> they first had to create a data vault. For this registration screen we created three different version, each highlighting a different aspect of data vaults. The first one highlighted enhanced control, the second one enhanced personalization and the last one SSO.</a:t>
            </a:r>
            <a:endParaRPr lang="en-BE"/>
          </a:p>
        </p:txBody>
      </p:sp>
      <p:sp>
        <p:nvSpPr>
          <p:cNvPr id="4" name="Slide Number Placeholder 3"/>
          <p:cNvSpPr>
            <a:spLocks noGrp="1"/>
          </p:cNvSpPr>
          <p:nvPr>
            <p:ph type="sldNum" sz="quarter" idx="5"/>
          </p:nvPr>
        </p:nvSpPr>
        <p:spPr/>
        <p:txBody>
          <a:bodyPr/>
          <a:lstStyle/>
          <a:p>
            <a:fld id="{C3962B67-AC13-44E1-9F93-AF29A2CEF8FE}" type="slidenum">
              <a:rPr lang="en-US" smtClean="0"/>
              <a:t>22</a:t>
            </a:fld>
            <a:endParaRPr lang="en-US"/>
          </a:p>
        </p:txBody>
      </p:sp>
    </p:spTree>
    <p:extLst>
      <p:ext uri="{BB962C8B-B14F-4D97-AF65-F5344CB8AC3E}">
        <p14:creationId xmlns:p14="http://schemas.microsoft.com/office/powerpoint/2010/main" val="388815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then compared the proportion of users that chose to create a </a:t>
            </a:r>
            <a:r>
              <a:rPr lang="en-US" err="1"/>
              <a:t>datavault</a:t>
            </a:r>
            <a:r>
              <a:rPr lang="en-US"/>
              <a:t> over the different conditions and found that significantly more people chose for a data vault when we emphasized benefits such as enhanced personalization or SSO over highlighting enhanced control over personal data.</a:t>
            </a:r>
            <a:endParaRPr lang="en-BE"/>
          </a:p>
        </p:txBody>
      </p:sp>
      <p:sp>
        <p:nvSpPr>
          <p:cNvPr id="4" name="Slide Number Placeholder 3"/>
          <p:cNvSpPr>
            <a:spLocks noGrp="1"/>
          </p:cNvSpPr>
          <p:nvPr>
            <p:ph type="sldNum" sz="quarter" idx="5"/>
          </p:nvPr>
        </p:nvSpPr>
        <p:spPr/>
        <p:txBody>
          <a:bodyPr/>
          <a:lstStyle/>
          <a:p>
            <a:fld id="{C3962B67-AC13-44E1-9F93-AF29A2CEF8FE}" type="slidenum">
              <a:rPr lang="en-US" smtClean="0"/>
              <a:t>23</a:t>
            </a:fld>
            <a:endParaRPr lang="en-US"/>
          </a:p>
        </p:txBody>
      </p:sp>
    </p:spTree>
    <p:extLst>
      <p:ext uri="{BB962C8B-B14F-4D97-AF65-F5344CB8AC3E}">
        <p14:creationId xmlns:p14="http://schemas.microsoft.com/office/powerpoint/2010/main" val="13927808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thus can conclude that solid is a promising approach to heighten users' perception of transparency control and understanding, but to heighten users' intention to use data vault it’s important to carefully consider which benefits are emphasized in the interface.</a:t>
            </a:r>
            <a:endParaRPr lang="en-BE"/>
          </a:p>
        </p:txBody>
      </p:sp>
      <p:sp>
        <p:nvSpPr>
          <p:cNvPr id="4" name="Slide Number Placeholder 3"/>
          <p:cNvSpPr>
            <a:spLocks noGrp="1"/>
          </p:cNvSpPr>
          <p:nvPr>
            <p:ph type="sldNum" sz="quarter" idx="5"/>
          </p:nvPr>
        </p:nvSpPr>
        <p:spPr/>
        <p:txBody>
          <a:bodyPr/>
          <a:lstStyle/>
          <a:p>
            <a:fld id="{C3962B67-AC13-44E1-9F93-AF29A2CEF8FE}" type="slidenum">
              <a:rPr lang="en-US" smtClean="0"/>
              <a:t>24</a:t>
            </a:fld>
            <a:endParaRPr lang="en-US"/>
          </a:p>
        </p:txBody>
      </p:sp>
    </p:spTree>
    <p:extLst>
      <p:ext uri="{BB962C8B-B14F-4D97-AF65-F5344CB8AC3E}">
        <p14:creationId xmlns:p14="http://schemas.microsoft.com/office/powerpoint/2010/main" val="32542395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C3962B67-AC13-44E1-9F93-AF29A2CEF8FE}" type="slidenum">
              <a:rPr lang="en-US" smtClean="0"/>
              <a:t>25</a:t>
            </a:fld>
            <a:endParaRPr lang="en-US"/>
          </a:p>
        </p:txBody>
      </p:sp>
    </p:spTree>
    <p:extLst>
      <p:ext uri="{BB962C8B-B14F-4D97-AF65-F5344CB8AC3E}">
        <p14:creationId xmlns:p14="http://schemas.microsoft.com/office/powerpoint/2010/main" val="2244000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Today I’ll present the results of two experiments that were conducted last year.</a:t>
            </a:r>
          </a:p>
          <a:p>
            <a:r>
              <a:rPr lang="en-US"/>
              <a:t>I’ll start with presenting the results of an experiment in which we explored the effects of the integration of a </a:t>
            </a:r>
            <a:r>
              <a:rPr lang="en-US" err="1"/>
              <a:t>datavault</a:t>
            </a:r>
            <a:r>
              <a:rPr lang="en-US"/>
              <a:t> into a news website </a:t>
            </a:r>
          </a:p>
          <a:p>
            <a:r>
              <a:rPr lang="en-US"/>
              <a:t>And secondly, I’ll present an experiment in which we dove a bit deeper into factors impacting the adoption of Solid by end users.</a:t>
            </a:r>
          </a:p>
        </p:txBody>
      </p:sp>
      <p:sp>
        <p:nvSpPr>
          <p:cNvPr id="4" name="Slide Number Placeholder 3"/>
          <p:cNvSpPr>
            <a:spLocks noGrp="1"/>
          </p:cNvSpPr>
          <p:nvPr>
            <p:ph type="sldNum" sz="quarter" idx="5"/>
          </p:nvPr>
        </p:nvSpPr>
        <p:spPr/>
        <p:txBody>
          <a:bodyPr/>
          <a:lstStyle/>
          <a:p>
            <a:fld id="{C3962B67-AC13-44E1-9F93-AF29A2CEF8FE}" type="slidenum">
              <a:rPr lang="en-US" smtClean="0"/>
              <a:t>3</a:t>
            </a:fld>
            <a:endParaRPr lang="en-US"/>
          </a:p>
        </p:txBody>
      </p:sp>
    </p:spTree>
    <p:extLst>
      <p:ext uri="{BB962C8B-B14F-4D97-AF65-F5344CB8AC3E}">
        <p14:creationId xmlns:p14="http://schemas.microsoft.com/office/powerpoint/2010/main" val="1783991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Let’s start with the integration a data vault into a news website.</a:t>
            </a:r>
            <a:endParaRPr lang="en-BE"/>
          </a:p>
        </p:txBody>
      </p:sp>
      <p:sp>
        <p:nvSpPr>
          <p:cNvPr id="4" name="Slide Number Placeholder 3"/>
          <p:cNvSpPr>
            <a:spLocks noGrp="1"/>
          </p:cNvSpPr>
          <p:nvPr>
            <p:ph type="sldNum" sz="quarter" idx="5"/>
          </p:nvPr>
        </p:nvSpPr>
        <p:spPr/>
        <p:txBody>
          <a:bodyPr/>
          <a:lstStyle/>
          <a:p>
            <a:fld id="{C3962B67-AC13-44E1-9F93-AF29A2CEF8FE}" type="slidenum">
              <a:rPr lang="en-US" smtClean="0"/>
              <a:t>4</a:t>
            </a:fld>
            <a:endParaRPr lang="en-US"/>
          </a:p>
        </p:txBody>
      </p:sp>
    </p:spTree>
    <p:extLst>
      <p:ext uri="{BB962C8B-B14F-4D97-AF65-F5344CB8AC3E}">
        <p14:creationId xmlns:p14="http://schemas.microsoft.com/office/powerpoint/2010/main" val="1258021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 for this experiment we started from a use case in which people received personalized news article recommendations based on their previous reading behavior. The algorithm was very simple, since this was not what we were trying to test here and just pushed articles from a certain category more to the top if people had read similar articles before.</a:t>
            </a:r>
            <a:endParaRPr lang="en-BE"/>
          </a:p>
        </p:txBody>
      </p:sp>
      <p:sp>
        <p:nvSpPr>
          <p:cNvPr id="4" name="Slide Number Placeholder 3"/>
          <p:cNvSpPr>
            <a:spLocks noGrp="1"/>
          </p:cNvSpPr>
          <p:nvPr>
            <p:ph type="sldNum" sz="quarter" idx="5"/>
          </p:nvPr>
        </p:nvSpPr>
        <p:spPr/>
        <p:txBody>
          <a:bodyPr/>
          <a:lstStyle/>
          <a:p>
            <a:fld id="{C3962B67-AC13-44E1-9F93-AF29A2CEF8FE}" type="slidenum">
              <a:rPr lang="en-US" smtClean="0"/>
              <a:t>5</a:t>
            </a:fld>
            <a:endParaRPr lang="en-US"/>
          </a:p>
        </p:txBody>
      </p:sp>
    </p:spTree>
    <p:extLst>
      <p:ext uri="{BB962C8B-B14F-4D97-AF65-F5344CB8AC3E}">
        <p14:creationId xmlns:p14="http://schemas.microsoft.com/office/powerpoint/2010/main" val="2406479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test the effect of a data vault on the users’ experience, we built three different versions of the news website, each version offered the same personalized news experience to users, using the same algorithm, but they differed in the way of how the user's personal data was being processed. Each version of the website was later tested by over a hundred participants, so we were able to measure the impact of the different designs.</a:t>
            </a:r>
            <a:endParaRPr lang="en-BE"/>
          </a:p>
        </p:txBody>
      </p:sp>
      <p:sp>
        <p:nvSpPr>
          <p:cNvPr id="4" name="Slide Number Placeholder 3"/>
          <p:cNvSpPr>
            <a:spLocks noGrp="1"/>
          </p:cNvSpPr>
          <p:nvPr>
            <p:ph type="sldNum" sz="quarter" idx="5"/>
          </p:nvPr>
        </p:nvSpPr>
        <p:spPr/>
        <p:txBody>
          <a:bodyPr/>
          <a:lstStyle/>
          <a:p>
            <a:fld id="{C3962B67-AC13-44E1-9F93-AF29A2CEF8FE}" type="slidenum">
              <a:rPr lang="en-US" smtClean="0"/>
              <a:t>6</a:t>
            </a:fld>
            <a:endParaRPr lang="en-US"/>
          </a:p>
        </p:txBody>
      </p:sp>
    </p:spTree>
    <p:extLst>
      <p:ext uri="{BB962C8B-B14F-4D97-AF65-F5344CB8AC3E}">
        <p14:creationId xmlns:p14="http://schemas.microsoft.com/office/powerpoint/2010/main" val="1941925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first version of the website mimics the ‘as is’ situation and thus served the control condition. The users their reading behavior was processed using cookies. All the user's information the users got regarding their data processing was a cookie banner at the beginning of the experiment. Consequently, the users were unable to view or manage the data that was being stored.</a:t>
            </a:r>
            <a:endParaRPr lang="en-BE"/>
          </a:p>
        </p:txBody>
      </p:sp>
      <p:sp>
        <p:nvSpPr>
          <p:cNvPr id="4" name="Slide Number Placeholder 3"/>
          <p:cNvSpPr>
            <a:spLocks noGrp="1"/>
          </p:cNvSpPr>
          <p:nvPr>
            <p:ph type="sldNum" sz="quarter" idx="5"/>
          </p:nvPr>
        </p:nvSpPr>
        <p:spPr/>
        <p:txBody>
          <a:bodyPr/>
          <a:lstStyle/>
          <a:p>
            <a:fld id="{C3962B67-AC13-44E1-9F93-AF29A2CEF8FE}" type="slidenum">
              <a:rPr lang="en-US" smtClean="0"/>
              <a:t>7</a:t>
            </a:fld>
            <a:endParaRPr lang="en-US"/>
          </a:p>
        </p:txBody>
      </p:sp>
    </p:spTree>
    <p:extLst>
      <p:ext uri="{BB962C8B-B14F-4D97-AF65-F5344CB8AC3E}">
        <p14:creationId xmlns:p14="http://schemas.microsoft.com/office/powerpoint/2010/main" val="5759469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second condition made use a data vault integration to process the users their data. This means that the reading behavior of the participants was thus stored in their own data vault and users were able to access a tab on the website where they could see an overview of all the data that was being stored and an aggregated view of their most read categories to give them more insight into why certain categories were recommended to them. Further the tab also displayed some information on why they had personal data vault and how it works.</a:t>
            </a:r>
            <a:endParaRPr lang="en-BE"/>
          </a:p>
        </p:txBody>
      </p:sp>
      <p:sp>
        <p:nvSpPr>
          <p:cNvPr id="4" name="Slide Number Placeholder 3"/>
          <p:cNvSpPr>
            <a:spLocks noGrp="1"/>
          </p:cNvSpPr>
          <p:nvPr>
            <p:ph type="sldNum" sz="quarter" idx="5"/>
          </p:nvPr>
        </p:nvSpPr>
        <p:spPr/>
        <p:txBody>
          <a:bodyPr/>
          <a:lstStyle/>
          <a:p>
            <a:fld id="{C3962B67-AC13-44E1-9F93-AF29A2CEF8FE}" type="slidenum">
              <a:rPr lang="en-US" smtClean="0"/>
              <a:t>8</a:t>
            </a:fld>
            <a:endParaRPr lang="en-US"/>
          </a:p>
        </p:txBody>
      </p:sp>
    </p:spTree>
    <p:extLst>
      <p:ext uri="{BB962C8B-B14F-4D97-AF65-F5344CB8AC3E}">
        <p14:creationId xmlns:p14="http://schemas.microsoft.com/office/powerpoint/2010/main" val="22730026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last condition is identical to the second but also allowed users to delete articles form their data vault, which give them more control over the personal recommendations they received.</a:t>
            </a:r>
            <a:endParaRPr lang="en-BE"/>
          </a:p>
        </p:txBody>
      </p:sp>
      <p:sp>
        <p:nvSpPr>
          <p:cNvPr id="4" name="Slide Number Placeholder 3"/>
          <p:cNvSpPr>
            <a:spLocks noGrp="1"/>
          </p:cNvSpPr>
          <p:nvPr>
            <p:ph type="sldNum" sz="quarter" idx="5"/>
          </p:nvPr>
        </p:nvSpPr>
        <p:spPr/>
        <p:txBody>
          <a:bodyPr/>
          <a:lstStyle/>
          <a:p>
            <a:fld id="{C3962B67-AC13-44E1-9F93-AF29A2CEF8FE}" type="slidenum">
              <a:rPr lang="en-US" smtClean="0"/>
              <a:t>9</a:t>
            </a:fld>
            <a:endParaRPr lang="en-US"/>
          </a:p>
        </p:txBody>
      </p:sp>
    </p:spTree>
    <p:extLst>
      <p:ext uri="{BB962C8B-B14F-4D97-AF65-F5344CB8AC3E}">
        <p14:creationId xmlns:p14="http://schemas.microsoft.com/office/powerpoint/2010/main" val="12738657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l="-35000" r="-3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3984" y="872612"/>
            <a:ext cx="7712244" cy="2113623"/>
          </a:xfrm>
        </p:spPr>
        <p:txBody>
          <a:bodyPr wrap="none" anchor="b" anchorCtr="0">
            <a:normAutofit/>
          </a:bodyPr>
          <a:lstStyle>
            <a:lvl1pPr algn="l">
              <a:defRPr sz="6000" b="0" spc="-300">
                <a:solidFill>
                  <a:schemeClr val="tx1"/>
                </a:solidFill>
                <a:effectLst>
                  <a:outerShdw blurRad="469900" dist="342900" dir="5400000" sy="-20000" rotWithShape="0">
                    <a:prstClr val="black">
                      <a:alpha val="66000"/>
                    </a:prstClr>
                  </a:outerShdw>
                </a:effectLst>
                <a:latin typeface="+mj-lt"/>
              </a:defRPr>
            </a:lvl1pPr>
          </a:lstStyle>
          <a:p>
            <a:r>
              <a:rPr lang="en-US"/>
              <a:t>Click to edit Master title style</a:t>
            </a:r>
          </a:p>
        </p:txBody>
      </p:sp>
      <p:sp>
        <p:nvSpPr>
          <p:cNvPr id="3" name="Subtitle 2"/>
          <p:cNvSpPr>
            <a:spLocks noGrp="1"/>
          </p:cNvSpPr>
          <p:nvPr>
            <p:ph type="subTitle" idx="1"/>
          </p:nvPr>
        </p:nvSpPr>
        <p:spPr>
          <a:xfrm>
            <a:off x="603983" y="2986235"/>
            <a:ext cx="7712244" cy="916947"/>
          </a:xfrm>
        </p:spPr>
        <p:txBody>
          <a:bodyPr anchor="t">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Rectangle 10">
            <a:extLst>
              <a:ext uri="{FF2B5EF4-FFF2-40B4-BE49-F238E27FC236}">
                <a16:creationId xmlns:a16="http://schemas.microsoft.com/office/drawing/2014/main" id="{501C38BA-671E-49A6-A2C9-5D1376165DC8}"/>
              </a:ext>
            </a:extLst>
          </p:cNvPr>
          <p:cNvSpPr/>
          <p:nvPr userDrawn="1"/>
        </p:nvSpPr>
        <p:spPr>
          <a:xfrm>
            <a:off x="-1" y="5111015"/>
            <a:ext cx="12191999" cy="17469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0F57DB56-BDA1-4376-9488-7EC92FF2033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8860" y="5466565"/>
            <a:ext cx="2221575" cy="1024767"/>
          </a:xfrm>
          <a:prstGeom prst="rect">
            <a:avLst/>
          </a:prstGeom>
        </p:spPr>
      </p:pic>
      <p:pic>
        <p:nvPicPr>
          <p:cNvPr id="15" name="Picture 14">
            <a:extLst>
              <a:ext uri="{FF2B5EF4-FFF2-40B4-BE49-F238E27FC236}">
                <a16:creationId xmlns:a16="http://schemas.microsoft.com/office/drawing/2014/main" id="{C486ADE7-3E14-4852-BF4E-CC9E04535A6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099720" y="5376395"/>
            <a:ext cx="3177642" cy="1205106"/>
          </a:xfrm>
          <a:prstGeom prst="rect">
            <a:avLst/>
          </a:prstGeom>
        </p:spPr>
      </p:pic>
      <p:pic>
        <p:nvPicPr>
          <p:cNvPr id="17" name="Picture 16">
            <a:extLst>
              <a:ext uri="{FF2B5EF4-FFF2-40B4-BE49-F238E27FC236}">
                <a16:creationId xmlns:a16="http://schemas.microsoft.com/office/drawing/2014/main" id="{53CA972E-DB01-498D-AE62-AE5F752AE83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476648" y="5581952"/>
            <a:ext cx="3031956" cy="793993"/>
          </a:xfrm>
          <a:prstGeom prst="rect">
            <a:avLst/>
          </a:prstGeom>
        </p:spPr>
      </p:pic>
      <p:pic>
        <p:nvPicPr>
          <p:cNvPr id="19" name="Picture 18">
            <a:extLst>
              <a:ext uri="{FF2B5EF4-FFF2-40B4-BE49-F238E27FC236}">
                <a16:creationId xmlns:a16="http://schemas.microsoft.com/office/drawing/2014/main" id="{C4669142-EB7E-43D5-AE36-3C962CCD92E2}"/>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604581" y="1785582"/>
            <a:ext cx="2286804" cy="1643418"/>
          </a:xfrm>
          <a:prstGeom prst="rect">
            <a:avLst/>
          </a:prstGeom>
        </p:spPr>
      </p:pic>
    </p:spTree>
    <p:extLst>
      <p:ext uri="{BB962C8B-B14F-4D97-AF65-F5344CB8AC3E}">
        <p14:creationId xmlns:p14="http://schemas.microsoft.com/office/powerpoint/2010/main" val="1724810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392223"/>
            <a:ext cx="3932237" cy="704270"/>
          </a:xfrm>
        </p:spPr>
        <p:txBody>
          <a:bodyPr anchor="b">
            <a:noAutofit/>
          </a:bodyPr>
          <a:lstStyle>
            <a:lvl1pPr>
              <a:defRPr sz="2400">
                <a:solidFill>
                  <a:schemeClr val="bg1"/>
                </a:solidFill>
              </a:defRPr>
            </a:lvl1pPr>
          </a:lstStyle>
          <a:p>
            <a:r>
              <a:rPr lang="en-US"/>
              <a:t>Click to edit Master title style</a:t>
            </a:r>
          </a:p>
        </p:txBody>
      </p:sp>
      <p:sp>
        <p:nvSpPr>
          <p:cNvPr id="3" name="Picture Placeholder 2"/>
          <p:cNvSpPr>
            <a:spLocks noGrp="1" noChangeAspect="1"/>
          </p:cNvSpPr>
          <p:nvPr>
            <p:ph type="pic" idx="1"/>
          </p:nvPr>
        </p:nvSpPr>
        <p:spPr>
          <a:xfrm>
            <a:off x="5183188" y="1376364"/>
            <a:ext cx="6172200" cy="432086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120000" y="2213220"/>
            <a:ext cx="3652025" cy="3484004"/>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B02D5F77-B62E-459B-B3E9-5E3C3EEA84B0}"/>
              </a:ext>
            </a:extLst>
          </p:cNvPr>
          <p:cNvSpPr>
            <a:spLocks noGrp="1"/>
          </p:cNvSpPr>
          <p:nvPr>
            <p:ph type="ftr" sz="quarter" idx="10"/>
          </p:nvPr>
        </p:nvSpPr>
        <p:spPr/>
        <p:txBody>
          <a:bodyPr/>
          <a:lstStyle/>
          <a:p>
            <a:endParaRPr lang="en-US"/>
          </a:p>
        </p:txBody>
      </p:sp>
      <p:sp>
        <p:nvSpPr>
          <p:cNvPr id="6" name="Slide Number Placeholder 5">
            <a:extLst>
              <a:ext uri="{FF2B5EF4-FFF2-40B4-BE49-F238E27FC236}">
                <a16:creationId xmlns:a16="http://schemas.microsoft.com/office/drawing/2014/main" id="{1854A660-6B9B-4667-9DBD-6354BB135942}"/>
              </a:ext>
            </a:extLst>
          </p:cNvPr>
          <p:cNvSpPr>
            <a:spLocks noGrp="1"/>
          </p:cNvSpPr>
          <p:nvPr>
            <p:ph type="sldNum" sz="quarter" idx="11"/>
          </p:nvPr>
        </p:nvSpPr>
        <p:spPr/>
        <p:txBody>
          <a:bodyPr/>
          <a:lstStyle/>
          <a:p>
            <a:fld id="{DDF263A7-6F07-4702-BDA8-A38984C6EF62}" type="slidenum">
              <a:rPr lang="en-US" smtClean="0"/>
              <a:pPr/>
              <a:t>‹#›</a:t>
            </a:fld>
            <a:endParaRPr lang="en-US"/>
          </a:p>
        </p:txBody>
      </p:sp>
    </p:spTree>
    <p:extLst>
      <p:ext uri="{BB962C8B-B14F-4D97-AF65-F5344CB8AC3E}">
        <p14:creationId xmlns:p14="http://schemas.microsoft.com/office/powerpoint/2010/main" val="2656597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solidFill>
                  <a:schemeClr val="bg1"/>
                </a:solidFill>
              </a:defRPr>
            </a:lvl1pPr>
          </a:lstStyle>
          <a:p>
            <a:r>
              <a:rPr lang="en-US"/>
              <a:t>Click to edit Master title style</a:t>
            </a:r>
          </a:p>
        </p:txBody>
      </p:sp>
      <p:sp>
        <p:nvSpPr>
          <p:cNvPr id="3" name="Picture Placeholder 2"/>
          <p:cNvSpPr>
            <a:spLocks noGrp="1" noChangeAspect="1"/>
          </p:cNvSpPr>
          <p:nvPr>
            <p:ph type="pic" idx="1"/>
          </p:nvPr>
        </p:nvSpPr>
        <p:spPr>
          <a:xfrm>
            <a:off x="839788" y="1376364"/>
            <a:ext cx="10515600" cy="2990796"/>
          </a:xfrm>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5186517"/>
            <a:ext cx="10514012" cy="51102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290A762A-9080-4547-8E66-FAFFA6A3F4B1}"/>
              </a:ext>
            </a:extLst>
          </p:cNvPr>
          <p:cNvSpPr>
            <a:spLocks noGrp="1"/>
          </p:cNvSpPr>
          <p:nvPr>
            <p:ph type="ftr" sz="quarter" idx="10"/>
          </p:nvPr>
        </p:nvSpPr>
        <p:spPr/>
        <p:txBody>
          <a:bodyPr/>
          <a:lstStyle/>
          <a:p>
            <a:endParaRPr lang="en-US"/>
          </a:p>
        </p:txBody>
      </p:sp>
      <p:sp>
        <p:nvSpPr>
          <p:cNvPr id="6" name="Slide Number Placeholder 5">
            <a:extLst>
              <a:ext uri="{FF2B5EF4-FFF2-40B4-BE49-F238E27FC236}">
                <a16:creationId xmlns:a16="http://schemas.microsoft.com/office/drawing/2014/main" id="{6D370CEA-1613-4C96-8E71-AC60EBF5B5AF}"/>
              </a:ext>
            </a:extLst>
          </p:cNvPr>
          <p:cNvSpPr>
            <a:spLocks noGrp="1"/>
          </p:cNvSpPr>
          <p:nvPr>
            <p:ph type="sldNum" sz="quarter" idx="11"/>
          </p:nvPr>
        </p:nvSpPr>
        <p:spPr/>
        <p:txBody>
          <a:bodyPr/>
          <a:lstStyle/>
          <a:p>
            <a:fld id="{DDF263A7-6F07-4702-BDA8-A38984C6EF62}" type="slidenum">
              <a:rPr lang="en-US" smtClean="0"/>
              <a:pPr/>
              <a:t>‹#›</a:t>
            </a:fld>
            <a:endParaRPr lang="en-US"/>
          </a:p>
        </p:txBody>
      </p:sp>
    </p:spTree>
    <p:extLst>
      <p:ext uri="{BB962C8B-B14F-4D97-AF65-F5344CB8AC3E}">
        <p14:creationId xmlns:p14="http://schemas.microsoft.com/office/powerpoint/2010/main" val="33105578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7" name="Text Placeholder 2"/>
          <p:cNvSpPr>
            <a:spLocks noGrp="1"/>
          </p:cNvSpPr>
          <p:nvPr>
            <p:ph type="body" idx="1"/>
          </p:nvPr>
        </p:nvSpPr>
        <p:spPr>
          <a:xfrm>
            <a:off x="1337282" y="1390461"/>
            <a:ext cx="2946866" cy="576262"/>
          </a:xfrm>
        </p:spPr>
        <p:txBody>
          <a:bodyPr anchor="b">
            <a:noAutofit/>
          </a:bodyPr>
          <a:lstStyle>
            <a:lvl1pPr marL="0" indent="0">
              <a:buNone/>
              <a:defRPr sz="24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356798" y="2051086"/>
            <a:ext cx="2927350" cy="36464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87994" y="1390461"/>
            <a:ext cx="2936241" cy="576262"/>
          </a:xfrm>
        </p:spPr>
        <p:txBody>
          <a:bodyPr vert="horz" lIns="91440" tIns="45720" rIns="91440" bIns="45720" rtlCol="0" anchor="b">
            <a:noAutofit/>
          </a:bodyPr>
          <a:lstStyle>
            <a:lvl1pPr>
              <a:buNone/>
              <a:defRPr lang="en-US" sz="2400" b="0">
                <a:solidFill>
                  <a:schemeClr val="bg1"/>
                </a:solidFill>
              </a:defRPr>
            </a:lvl1pPr>
          </a:lstStyle>
          <a:p>
            <a:pPr marL="0" lvl="0" indent="0">
              <a:buNone/>
            </a:pPr>
            <a:r>
              <a:rPr lang="en-US"/>
              <a:t>Edit Master text styles</a:t>
            </a:r>
          </a:p>
        </p:txBody>
      </p:sp>
      <p:sp>
        <p:nvSpPr>
          <p:cNvPr id="10" name="Text Placeholder 3"/>
          <p:cNvSpPr>
            <a:spLocks noGrp="1"/>
          </p:cNvSpPr>
          <p:nvPr>
            <p:ph type="body" sz="half" idx="16"/>
          </p:nvPr>
        </p:nvSpPr>
        <p:spPr>
          <a:xfrm>
            <a:off x="4577441" y="2051086"/>
            <a:ext cx="2946794" cy="36464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29035" y="1390461"/>
            <a:ext cx="2932113" cy="576262"/>
          </a:xfrm>
        </p:spPr>
        <p:txBody>
          <a:bodyPr vert="horz" lIns="91440" tIns="45720" rIns="91440" bIns="45720" rtlCol="0" anchor="b">
            <a:noAutofit/>
          </a:bodyPr>
          <a:lstStyle>
            <a:lvl1pPr>
              <a:buNone/>
              <a:defRPr lang="en-US" sz="2400" b="0" dirty="0">
                <a:solidFill>
                  <a:schemeClr val="bg1"/>
                </a:solidFill>
              </a:defRPr>
            </a:lvl1pPr>
          </a:lstStyle>
          <a:p>
            <a:pPr marL="0" lvl="0" indent="0">
              <a:buNone/>
            </a:pPr>
            <a:r>
              <a:rPr lang="en-US"/>
              <a:t>Edit Master text styles</a:t>
            </a:r>
          </a:p>
        </p:txBody>
      </p:sp>
      <p:sp>
        <p:nvSpPr>
          <p:cNvPr id="12" name="Text Placeholder 3"/>
          <p:cNvSpPr>
            <a:spLocks noGrp="1"/>
          </p:cNvSpPr>
          <p:nvPr>
            <p:ph type="body" sz="half" idx="17"/>
          </p:nvPr>
        </p:nvSpPr>
        <p:spPr>
          <a:xfrm>
            <a:off x="7829035" y="2051086"/>
            <a:ext cx="2932113" cy="36464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itle 13">
            <a:extLst>
              <a:ext uri="{FF2B5EF4-FFF2-40B4-BE49-F238E27FC236}">
                <a16:creationId xmlns:a16="http://schemas.microsoft.com/office/drawing/2014/main" id="{5D0C99ED-16D4-4488-B9AD-EEB24009F177}"/>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20CB5912-5547-42D8-86C7-CF32902E1AA6}"/>
              </a:ext>
            </a:extLst>
          </p:cNvPr>
          <p:cNvSpPr>
            <a:spLocks noGrp="1"/>
          </p:cNvSpPr>
          <p:nvPr>
            <p:ph type="ftr" sz="quarter" idx="18"/>
          </p:nvPr>
        </p:nvSpPr>
        <p:spPr/>
        <p:txBody>
          <a:bodyPr/>
          <a:lstStyle/>
          <a:p>
            <a:endParaRPr lang="en-US"/>
          </a:p>
        </p:txBody>
      </p:sp>
      <p:sp>
        <p:nvSpPr>
          <p:cNvPr id="4" name="Slide Number Placeholder 3">
            <a:extLst>
              <a:ext uri="{FF2B5EF4-FFF2-40B4-BE49-F238E27FC236}">
                <a16:creationId xmlns:a16="http://schemas.microsoft.com/office/drawing/2014/main" id="{41C9E36B-262A-43E2-8E60-77FC9B963571}"/>
              </a:ext>
            </a:extLst>
          </p:cNvPr>
          <p:cNvSpPr>
            <a:spLocks noGrp="1"/>
          </p:cNvSpPr>
          <p:nvPr>
            <p:ph type="sldNum" sz="quarter" idx="19"/>
          </p:nvPr>
        </p:nvSpPr>
        <p:spPr/>
        <p:txBody>
          <a:bodyPr/>
          <a:lstStyle/>
          <a:p>
            <a:fld id="{DDF263A7-6F07-4702-BDA8-A38984C6EF62}" type="slidenum">
              <a:rPr lang="en-US" smtClean="0"/>
              <a:pPr/>
              <a:t>‹#›</a:t>
            </a:fld>
            <a:endParaRPr lang="en-US"/>
          </a:p>
        </p:txBody>
      </p:sp>
    </p:spTree>
    <p:extLst>
      <p:ext uri="{BB962C8B-B14F-4D97-AF65-F5344CB8AC3E}">
        <p14:creationId xmlns:p14="http://schemas.microsoft.com/office/powerpoint/2010/main" val="6907851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Picture Column">
    <p:spTree>
      <p:nvGrpSpPr>
        <p:cNvPr id="1" name=""/>
        <p:cNvGrpSpPr/>
        <p:nvPr/>
      </p:nvGrpSpPr>
      <p:grpSpPr>
        <a:xfrm>
          <a:off x="0" y="0"/>
          <a:ext cx="0" cy="0"/>
          <a:chOff x="0" y="0"/>
          <a:chExt cx="0" cy="0"/>
        </a:xfrm>
      </p:grpSpPr>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332085" y="1561381"/>
            <a:ext cx="2940050" cy="2218973"/>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68996" y="1561381"/>
            <a:ext cx="2930525" cy="2218973"/>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04321" y="1561381"/>
            <a:ext cx="2932113" cy="2218973"/>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Title 7">
            <a:extLst>
              <a:ext uri="{FF2B5EF4-FFF2-40B4-BE49-F238E27FC236}">
                <a16:creationId xmlns:a16="http://schemas.microsoft.com/office/drawing/2014/main" id="{15CE7C1E-32B3-41BA-AEF5-320C86795C1F}"/>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95EDCC9F-0341-421E-ABB1-E6EFF96656F1}"/>
              </a:ext>
            </a:extLst>
          </p:cNvPr>
          <p:cNvSpPr>
            <a:spLocks noGrp="1"/>
          </p:cNvSpPr>
          <p:nvPr>
            <p:ph type="ftr" sz="quarter" idx="23"/>
          </p:nvPr>
        </p:nvSpPr>
        <p:spPr/>
        <p:txBody>
          <a:bodyPr/>
          <a:lstStyle/>
          <a:p>
            <a:endParaRPr lang="en-US"/>
          </a:p>
        </p:txBody>
      </p:sp>
      <p:sp>
        <p:nvSpPr>
          <p:cNvPr id="4" name="Slide Number Placeholder 3">
            <a:extLst>
              <a:ext uri="{FF2B5EF4-FFF2-40B4-BE49-F238E27FC236}">
                <a16:creationId xmlns:a16="http://schemas.microsoft.com/office/drawing/2014/main" id="{8A7D303F-7213-4813-A58A-AAE8679F32C1}"/>
              </a:ext>
            </a:extLst>
          </p:cNvPr>
          <p:cNvSpPr>
            <a:spLocks noGrp="1"/>
          </p:cNvSpPr>
          <p:nvPr>
            <p:ph type="sldNum" sz="quarter" idx="24"/>
          </p:nvPr>
        </p:nvSpPr>
        <p:spPr/>
        <p:txBody>
          <a:bodyPr/>
          <a:lstStyle/>
          <a:p>
            <a:fld id="{DDF263A7-6F07-4702-BDA8-A38984C6EF62}" type="slidenum">
              <a:rPr lang="en-US" smtClean="0"/>
              <a:pPr/>
              <a:t>‹#›</a:t>
            </a:fld>
            <a:endParaRPr lang="en-US"/>
          </a:p>
        </p:txBody>
      </p:sp>
    </p:spTree>
    <p:extLst>
      <p:ext uri="{BB962C8B-B14F-4D97-AF65-F5344CB8AC3E}">
        <p14:creationId xmlns:p14="http://schemas.microsoft.com/office/powerpoint/2010/main" val="37618040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nl-BE" noProof="0"/>
          </a:p>
        </p:txBody>
      </p:sp>
      <p:sp>
        <p:nvSpPr>
          <p:cNvPr id="3" name="Content Placeholder 2"/>
          <p:cNvSpPr>
            <a:spLocks noGrp="1"/>
          </p:cNvSpPr>
          <p:nvPr>
            <p:ph idx="1" hasCustomPrompt="1"/>
          </p:nvPr>
        </p:nvSpPr>
        <p:spPr>
          <a:xfrm>
            <a:off x="587726" y="839787"/>
            <a:ext cx="11039437" cy="4708125"/>
          </a:xfrm>
        </p:spPr>
        <p:txBody>
          <a:bodyPr/>
          <a:lstStyle>
            <a:lvl1pPr defTabSz="321457">
              <a:lnSpc>
                <a:spcPct val="120000"/>
              </a:lnSpc>
              <a:defRPr/>
            </a:lvl1pPr>
            <a:lvl2pPr>
              <a:lnSpc>
                <a:spcPct val="120000"/>
              </a:lnSpc>
              <a:defRPr/>
            </a:lvl2pPr>
            <a:lvl3pPr defTabSz="321457">
              <a:lnSpc>
                <a:spcPct val="120000"/>
              </a:lnSpc>
              <a:defRPr/>
            </a:lvl3pPr>
            <a:lvl4pPr marL="1637424" indent="-387312" defTabSz="1344987">
              <a:lnSpc>
                <a:spcPct val="120000"/>
              </a:lnSpc>
              <a:tabLst/>
              <a:defRPr/>
            </a:lvl4pPr>
            <a:lvl5pPr marL="2082776" indent="-311412" defTabSz="321457">
              <a:lnSpc>
                <a:spcPct val="120000"/>
              </a:lnSpc>
              <a:buFont typeface="Arial" panose="020B0604020202020204" pitchFamily="34" charset="0"/>
              <a:buChar char="̶"/>
              <a:defRPr/>
            </a:lvl5pPr>
          </a:lstStyle>
          <a:p>
            <a:pPr lvl="0"/>
            <a:r>
              <a:rPr lang="nl-BE" noProof="0"/>
              <a:t>Click </a:t>
            </a:r>
            <a:r>
              <a:rPr lang="nl-BE" noProof="0" err="1"/>
              <a:t>to</a:t>
            </a:r>
            <a:r>
              <a:rPr lang="nl-BE" noProof="0"/>
              <a:t> </a:t>
            </a:r>
            <a:r>
              <a:rPr lang="nl-BE" noProof="0" err="1"/>
              <a:t>edit</a:t>
            </a:r>
            <a:r>
              <a:rPr lang="nl-BE" noProof="0"/>
              <a:t> Master </a:t>
            </a:r>
            <a:r>
              <a:rPr lang="nl-BE" noProof="0" err="1"/>
              <a:t>text</a:t>
            </a:r>
            <a:r>
              <a:rPr lang="nl-BE" noProof="0"/>
              <a:t> </a:t>
            </a:r>
            <a:r>
              <a:rPr lang="nl-BE" noProof="0" err="1"/>
              <a:t>styles</a:t>
            </a:r>
            <a:endParaRPr lang="nl-BE" noProof="0"/>
          </a:p>
          <a:p>
            <a:pPr lvl="1"/>
            <a:r>
              <a:rPr lang="nl-BE" noProof="0"/>
              <a:t>Second level</a:t>
            </a:r>
          </a:p>
          <a:p>
            <a:pPr lvl="2"/>
            <a:r>
              <a:rPr lang="nl-BE" noProof="0" err="1"/>
              <a:t>Third</a:t>
            </a:r>
            <a:r>
              <a:rPr lang="nl-BE" noProof="0"/>
              <a:t> level</a:t>
            </a:r>
          </a:p>
          <a:p>
            <a:pPr lvl="3"/>
            <a:r>
              <a:rPr lang="nl-BE" noProof="0" err="1"/>
              <a:t>Fourth</a:t>
            </a:r>
            <a:r>
              <a:rPr lang="nl-BE" noProof="0"/>
              <a:t> level</a:t>
            </a:r>
          </a:p>
          <a:p>
            <a:pPr lvl="4"/>
            <a:r>
              <a:rPr lang="nl-BE" noProof="0" err="1"/>
              <a:t>Fifth</a:t>
            </a:r>
            <a:r>
              <a:rPr lang="nl-BE" noProof="0"/>
              <a:t> level</a:t>
            </a:r>
          </a:p>
        </p:txBody>
      </p:sp>
      <p:sp>
        <p:nvSpPr>
          <p:cNvPr id="4" name="Date Placeholder 3"/>
          <p:cNvSpPr>
            <a:spLocks noGrp="1"/>
          </p:cNvSpPr>
          <p:nvPr>
            <p:ph type="dt" sz="half" idx="10"/>
          </p:nvPr>
        </p:nvSpPr>
        <p:spPr/>
        <p:txBody>
          <a:bodyPr/>
          <a:lstStyle/>
          <a:p>
            <a:fld id="{25470885-0B31-4E06-AE71-7E16801F2838}" type="datetime1">
              <a:rPr lang="nl-BE" noProof="0" smtClean="0"/>
              <a:t>1/05/2024</a:t>
            </a:fld>
            <a:endParaRPr lang="nl-BE" noProof="0"/>
          </a:p>
        </p:txBody>
      </p:sp>
      <p:sp>
        <p:nvSpPr>
          <p:cNvPr id="5" name="Footer Placeholder 4"/>
          <p:cNvSpPr>
            <a:spLocks noGrp="1"/>
          </p:cNvSpPr>
          <p:nvPr>
            <p:ph type="ftr" sz="quarter" idx="11"/>
          </p:nvPr>
        </p:nvSpPr>
        <p:spPr/>
        <p:txBody>
          <a:bodyPr/>
          <a:lstStyle/>
          <a:p>
            <a:endParaRPr lang="nl-BE" noProof="0"/>
          </a:p>
        </p:txBody>
      </p:sp>
      <p:sp>
        <p:nvSpPr>
          <p:cNvPr id="6" name="Slide Number Placeholder 5"/>
          <p:cNvSpPr>
            <a:spLocks noGrp="1"/>
          </p:cNvSpPr>
          <p:nvPr>
            <p:ph type="sldNum" sz="quarter" idx="12"/>
          </p:nvPr>
        </p:nvSpPr>
        <p:spPr/>
        <p:txBody>
          <a:bodyPr/>
          <a:lstStyle/>
          <a:p>
            <a:fld id="{7AE184E0-0BD4-4705-A12B-9B71DDE63301}" type="slidenum">
              <a:rPr lang="nl-BE" noProof="0" smtClean="0"/>
              <a:t>‹#›</a:t>
            </a:fld>
            <a:endParaRPr lang="nl-BE" noProof="0"/>
          </a:p>
        </p:txBody>
      </p:sp>
    </p:spTree>
    <p:extLst>
      <p:ext uri="{BB962C8B-B14F-4D97-AF65-F5344CB8AC3E}">
        <p14:creationId xmlns:p14="http://schemas.microsoft.com/office/powerpoint/2010/main" val="2371820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tx2"/>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1226634" y="2429566"/>
            <a:ext cx="9788695" cy="1641490"/>
          </a:xfrm>
          <a:effectLst/>
        </p:spPr>
        <p:txBody>
          <a:bodyPr wrap="none" anchor="b">
            <a:normAutofit/>
          </a:bodyPr>
          <a:lstStyle>
            <a:lvl1pPr algn="r">
              <a:defRPr sz="6000" b="0" cap="none" spc="0">
                <a:ln>
                  <a:noFill/>
                </a:ln>
                <a:solidFill>
                  <a:schemeClr val="bg1"/>
                </a:solidFill>
                <a:effectLst/>
                <a:latin typeface="+mj-lt"/>
              </a:defRPr>
            </a:lvl1pPr>
          </a:lstStyle>
          <a:p>
            <a:r>
              <a:rPr lang="en-US"/>
              <a:t>Click to edit Master title style</a:t>
            </a:r>
          </a:p>
        </p:txBody>
      </p:sp>
      <p:sp>
        <p:nvSpPr>
          <p:cNvPr id="8" name="Subtitle 2"/>
          <p:cNvSpPr>
            <a:spLocks noGrp="1"/>
          </p:cNvSpPr>
          <p:nvPr>
            <p:ph type="subTitle" idx="1"/>
          </p:nvPr>
        </p:nvSpPr>
        <p:spPr>
          <a:xfrm>
            <a:off x="1226634" y="4075153"/>
            <a:ext cx="9788695" cy="754025"/>
          </a:xfrm>
        </p:spPr>
        <p:txBody>
          <a:bodyPr anchor="b">
            <a:normAutofit/>
          </a:bodyPr>
          <a:lstStyle>
            <a:lvl1pPr marL="0" indent="0" algn="r">
              <a:buNone/>
              <a:defRPr sz="3200" b="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0168FE49-A654-4A47-956B-8363F80B11D3}"/>
              </a:ext>
            </a:extLst>
          </p:cNvPr>
          <p:cNvSpPr>
            <a:spLocks noGrp="1"/>
          </p:cNvSpPr>
          <p:nvPr>
            <p:ph type="ftr" sz="quarter" idx="10"/>
          </p:nvPr>
        </p:nvSpPr>
        <p:spPr/>
        <p:txBody>
          <a:bodyPr/>
          <a:lstStyle/>
          <a:p>
            <a:endParaRPr lang="en-US"/>
          </a:p>
        </p:txBody>
      </p:sp>
      <p:sp>
        <p:nvSpPr>
          <p:cNvPr id="6" name="Slide Number Placeholder 5">
            <a:extLst>
              <a:ext uri="{FF2B5EF4-FFF2-40B4-BE49-F238E27FC236}">
                <a16:creationId xmlns:a16="http://schemas.microsoft.com/office/drawing/2014/main" id="{09193DAC-6BBA-4D6C-B3A8-EB48D3C6B38B}"/>
              </a:ext>
            </a:extLst>
          </p:cNvPr>
          <p:cNvSpPr>
            <a:spLocks noGrp="1"/>
          </p:cNvSpPr>
          <p:nvPr>
            <p:ph type="sldNum" sz="quarter" idx="11"/>
          </p:nvPr>
        </p:nvSpPr>
        <p:spPr/>
        <p:txBody>
          <a:bodyPr/>
          <a:lstStyle/>
          <a:p>
            <a:fld id="{98BAC363-5487-4FAD-AF20-A10BB04390E5}" type="slidenum">
              <a:rPr lang="en-US" smtClean="0"/>
              <a:pPr/>
              <a:t>‹#›</a:t>
            </a:fld>
            <a:endParaRPr lang="en-US"/>
          </a:p>
        </p:txBody>
      </p:sp>
      <p:sp>
        <p:nvSpPr>
          <p:cNvPr id="9" name="Rectangle 8">
            <a:extLst>
              <a:ext uri="{FF2B5EF4-FFF2-40B4-BE49-F238E27FC236}">
                <a16:creationId xmlns:a16="http://schemas.microsoft.com/office/drawing/2014/main" id="{5FFC3C8C-BD6C-4FB1-A604-5BC33BAAA267}"/>
              </a:ext>
            </a:extLst>
          </p:cNvPr>
          <p:cNvSpPr/>
          <p:nvPr userDrawn="1"/>
        </p:nvSpPr>
        <p:spPr>
          <a:xfrm>
            <a:off x="0" y="-1"/>
            <a:ext cx="12192000" cy="14128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8198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43E33B7E-5C53-4132-88E4-EDDA33A1A087}"/>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Footer Placeholder 3">
            <a:extLst>
              <a:ext uri="{FF2B5EF4-FFF2-40B4-BE49-F238E27FC236}">
                <a16:creationId xmlns:a16="http://schemas.microsoft.com/office/drawing/2014/main" id="{D68244DA-E5ED-47AD-A0CA-7CBD28A31943}"/>
              </a:ext>
            </a:extLst>
          </p:cNvPr>
          <p:cNvSpPr>
            <a:spLocks noGrp="1"/>
          </p:cNvSpPr>
          <p:nvPr>
            <p:ph type="ftr" sz="quarter" idx="10"/>
          </p:nvPr>
        </p:nvSpPr>
        <p:spPr/>
        <p:txBody>
          <a:bodyPr/>
          <a:lstStyle/>
          <a:p>
            <a:endParaRPr lang="en-US"/>
          </a:p>
        </p:txBody>
      </p:sp>
      <p:sp>
        <p:nvSpPr>
          <p:cNvPr id="5" name="Slide Number Placeholder 4">
            <a:extLst>
              <a:ext uri="{FF2B5EF4-FFF2-40B4-BE49-F238E27FC236}">
                <a16:creationId xmlns:a16="http://schemas.microsoft.com/office/drawing/2014/main" id="{3CE12CCA-7825-4FF1-AC5C-96E85D2D4239}"/>
              </a:ext>
            </a:extLst>
          </p:cNvPr>
          <p:cNvSpPr>
            <a:spLocks noGrp="1"/>
          </p:cNvSpPr>
          <p:nvPr>
            <p:ph type="sldNum" sz="quarter" idx="11"/>
          </p:nvPr>
        </p:nvSpPr>
        <p:spPr/>
        <p:txBody>
          <a:bodyPr/>
          <a:lstStyle/>
          <a:p>
            <a:fld id="{DDF263A7-6F07-4702-BDA8-A38984C6EF62}" type="slidenum">
              <a:rPr lang="en-US" smtClean="0"/>
              <a:pPr/>
              <a:t>‹#›</a:t>
            </a:fld>
            <a:endParaRPr lang="en-US"/>
          </a:p>
        </p:txBody>
      </p:sp>
    </p:spTree>
    <p:extLst>
      <p:ext uri="{BB962C8B-B14F-4D97-AF65-F5344CB8AC3E}">
        <p14:creationId xmlns:p14="http://schemas.microsoft.com/office/powerpoint/2010/main" val="2563602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blipFill dpi="0" rotWithShape="1">
          <a:blip r:embed="rId2">
            <a:lum/>
          </a:blip>
          <a:srcRect/>
          <a:stretch>
            <a:fillRect l="-35000" r="-3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3984" y="872612"/>
            <a:ext cx="8506562" cy="2113623"/>
          </a:xfrm>
        </p:spPr>
        <p:txBody>
          <a:bodyPr wrap="none" anchor="b" anchorCtr="0">
            <a:normAutofit/>
          </a:bodyPr>
          <a:lstStyle>
            <a:lvl1pPr algn="l">
              <a:defRPr sz="6000" b="0" spc="-300">
                <a:solidFill>
                  <a:schemeClr val="tx1"/>
                </a:solidFill>
                <a:effectLst>
                  <a:outerShdw blurRad="469900" dist="342900" dir="5400000" sy="-20000" rotWithShape="0">
                    <a:prstClr val="black">
                      <a:alpha val="66000"/>
                    </a:prstClr>
                  </a:outerShdw>
                </a:effectLst>
                <a:latin typeface="+mj-lt"/>
              </a:defRPr>
            </a:lvl1pPr>
          </a:lstStyle>
          <a:p>
            <a:r>
              <a:rPr lang="en-US"/>
              <a:t>Click to edit Master title style</a:t>
            </a:r>
          </a:p>
        </p:txBody>
      </p:sp>
      <p:sp>
        <p:nvSpPr>
          <p:cNvPr id="3" name="Subtitle 2"/>
          <p:cNvSpPr>
            <a:spLocks noGrp="1"/>
          </p:cNvSpPr>
          <p:nvPr>
            <p:ph type="subTitle" idx="1"/>
          </p:nvPr>
        </p:nvSpPr>
        <p:spPr>
          <a:xfrm>
            <a:off x="603983" y="2986235"/>
            <a:ext cx="8506562" cy="916947"/>
          </a:xfrm>
        </p:spPr>
        <p:txBody>
          <a:bodyPr anchor="t">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Rectangle 10">
            <a:extLst>
              <a:ext uri="{FF2B5EF4-FFF2-40B4-BE49-F238E27FC236}">
                <a16:creationId xmlns:a16="http://schemas.microsoft.com/office/drawing/2014/main" id="{501C38BA-671E-49A6-A2C9-5D1376165DC8}"/>
              </a:ext>
            </a:extLst>
          </p:cNvPr>
          <p:cNvSpPr/>
          <p:nvPr userDrawn="1"/>
        </p:nvSpPr>
        <p:spPr>
          <a:xfrm>
            <a:off x="-1" y="5111015"/>
            <a:ext cx="12191999" cy="17469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0F57DB56-BDA1-4376-9488-7EC92FF2033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8860" y="5466565"/>
            <a:ext cx="2221575" cy="1024767"/>
          </a:xfrm>
          <a:prstGeom prst="rect">
            <a:avLst/>
          </a:prstGeom>
        </p:spPr>
      </p:pic>
      <p:pic>
        <p:nvPicPr>
          <p:cNvPr id="15" name="Picture 14">
            <a:extLst>
              <a:ext uri="{FF2B5EF4-FFF2-40B4-BE49-F238E27FC236}">
                <a16:creationId xmlns:a16="http://schemas.microsoft.com/office/drawing/2014/main" id="{C486ADE7-3E14-4852-BF4E-CC9E04535A6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099720" y="5376395"/>
            <a:ext cx="3177642" cy="1205106"/>
          </a:xfrm>
          <a:prstGeom prst="rect">
            <a:avLst/>
          </a:prstGeom>
        </p:spPr>
      </p:pic>
      <p:pic>
        <p:nvPicPr>
          <p:cNvPr id="17" name="Picture 16">
            <a:extLst>
              <a:ext uri="{FF2B5EF4-FFF2-40B4-BE49-F238E27FC236}">
                <a16:creationId xmlns:a16="http://schemas.microsoft.com/office/drawing/2014/main" id="{53CA972E-DB01-498D-AE62-AE5F752AE83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476648" y="5581952"/>
            <a:ext cx="3031956" cy="793993"/>
          </a:xfrm>
          <a:prstGeom prst="rect">
            <a:avLst/>
          </a:prstGeom>
        </p:spPr>
      </p:pic>
      <p:pic>
        <p:nvPicPr>
          <p:cNvPr id="19" name="Picture 18">
            <a:extLst>
              <a:ext uri="{FF2B5EF4-FFF2-40B4-BE49-F238E27FC236}">
                <a16:creationId xmlns:a16="http://schemas.microsoft.com/office/drawing/2014/main" id="{C4669142-EB7E-43D5-AE36-3C962CCD92E2}"/>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280000" y="3522845"/>
            <a:ext cx="1463238" cy="1051560"/>
          </a:xfrm>
          <a:prstGeom prst="rect">
            <a:avLst/>
          </a:prstGeom>
        </p:spPr>
      </p:pic>
      <p:sp>
        <p:nvSpPr>
          <p:cNvPr id="4" name="TextBox 3">
            <a:extLst>
              <a:ext uri="{FF2B5EF4-FFF2-40B4-BE49-F238E27FC236}">
                <a16:creationId xmlns:a16="http://schemas.microsoft.com/office/drawing/2014/main" id="{18E3F822-7BE8-44E3-BF58-1B762E73C367}"/>
              </a:ext>
            </a:extLst>
          </p:cNvPr>
          <p:cNvSpPr txBox="1"/>
          <p:nvPr userDrawn="1"/>
        </p:nvSpPr>
        <p:spPr>
          <a:xfrm>
            <a:off x="9954884" y="4670981"/>
            <a:ext cx="2113471" cy="338554"/>
          </a:xfrm>
          <a:prstGeom prst="rect">
            <a:avLst/>
          </a:prstGeom>
          <a:noFill/>
        </p:spPr>
        <p:txBody>
          <a:bodyPr wrap="square" rtlCol="0">
            <a:spAutoFit/>
          </a:bodyPr>
          <a:lstStyle/>
          <a:p>
            <a:pPr algn="ctr"/>
            <a:r>
              <a:rPr lang="en-US" sz="1600" u="none">
                <a:solidFill>
                  <a:schemeClr val="tx1"/>
                </a:solidFill>
                <a:effectLst/>
              </a:rPr>
              <a:t>https://solidlab.be</a:t>
            </a:r>
            <a:endParaRPr lang="en-US" sz="1600" u="none">
              <a:solidFill>
                <a:schemeClr val="tx1"/>
              </a:solidFill>
            </a:endParaRPr>
          </a:p>
        </p:txBody>
      </p:sp>
    </p:spTree>
    <p:extLst>
      <p:ext uri="{BB962C8B-B14F-4D97-AF65-F5344CB8AC3E}">
        <p14:creationId xmlns:p14="http://schemas.microsoft.com/office/powerpoint/2010/main" val="1573769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56098" y="1376363"/>
            <a:ext cx="5025216" cy="4321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55938" y="1376363"/>
            <a:ext cx="5033960" cy="4321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0">
            <a:extLst>
              <a:ext uri="{FF2B5EF4-FFF2-40B4-BE49-F238E27FC236}">
                <a16:creationId xmlns:a16="http://schemas.microsoft.com/office/drawing/2014/main" id="{09A0FA9C-7A3A-4050-8AB2-F058D517E5FD}"/>
              </a:ext>
            </a:extLst>
          </p:cNvPr>
          <p:cNvSpPr>
            <a:spLocks noGrp="1"/>
          </p:cNvSpPr>
          <p:nvPr>
            <p:ph type="title"/>
          </p:nvPr>
        </p:nvSpPr>
        <p:spPr/>
        <p:txBody>
          <a:bodyPr/>
          <a:lstStyle/>
          <a:p>
            <a:r>
              <a:rPr lang="en-US"/>
              <a:t>Click to edit Master title style</a:t>
            </a:r>
          </a:p>
        </p:txBody>
      </p:sp>
      <p:sp>
        <p:nvSpPr>
          <p:cNvPr id="2" name="Footer Placeholder 1">
            <a:extLst>
              <a:ext uri="{FF2B5EF4-FFF2-40B4-BE49-F238E27FC236}">
                <a16:creationId xmlns:a16="http://schemas.microsoft.com/office/drawing/2014/main" id="{424AA6D6-3F8D-4D16-A00B-0B02FD308C08}"/>
              </a:ext>
            </a:extLst>
          </p:cNvPr>
          <p:cNvSpPr>
            <a:spLocks noGrp="1"/>
          </p:cNvSpPr>
          <p:nvPr>
            <p:ph type="ftr" sz="quarter" idx="10"/>
          </p:nvPr>
        </p:nvSpPr>
        <p:spPr/>
        <p:txBody>
          <a:bodyPr/>
          <a:lstStyle/>
          <a:p>
            <a:endParaRPr lang="en-US"/>
          </a:p>
        </p:txBody>
      </p:sp>
      <p:sp>
        <p:nvSpPr>
          <p:cNvPr id="5" name="Slide Number Placeholder 4">
            <a:extLst>
              <a:ext uri="{FF2B5EF4-FFF2-40B4-BE49-F238E27FC236}">
                <a16:creationId xmlns:a16="http://schemas.microsoft.com/office/drawing/2014/main" id="{47454F6C-829E-4DF7-89FE-B2B4435728F9}"/>
              </a:ext>
            </a:extLst>
          </p:cNvPr>
          <p:cNvSpPr>
            <a:spLocks noGrp="1"/>
          </p:cNvSpPr>
          <p:nvPr>
            <p:ph type="sldNum" sz="quarter" idx="11"/>
          </p:nvPr>
        </p:nvSpPr>
        <p:spPr/>
        <p:txBody>
          <a:bodyPr/>
          <a:lstStyle/>
          <a:p>
            <a:fld id="{DDF263A7-6F07-4702-BDA8-A38984C6EF62}" type="slidenum">
              <a:rPr lang="en-US" smtClean="0"/>
              <a:pPr/>
              <a:t>‹#›</a:t>
            </a:fld>
            <a:endParaRPr lang="en-US"/>
          </a:p>
        </p:txBody>
      </p:sp>
    </p:spTree>
    <p:extLst>
      <p:ext uri="{BB962C8B-B14F-4D97-AF65-F5344CB8AC3E}">
        <p14:creationId xmlns:p14="http://schemas.microsoft.com/office/powerpoint/2010/main" val="360548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61204" y="1387873"/>
            <a:ext cx="5025216" cy="823912"/>
          </a:xfrm>
        </p:spPr>
        <p:txBody>
          <a:bodyPr anchor="b"/>
          <a:lstStyle>
            <a:lvl1pPr marL="0" indent="0">
              <a:buNone/>
              <a:defRPr sz="24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61204" y="2211784"/>
            <a:ext cx="5035548" cy="348575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061044" y="1387873"/>
            <a:ext cx="5035548" cy="823912"/>
          </a:xfrm>
        </p:spPr>
        <p:txBody>
          <a:bodyPr vert="horz" lIns="91440" tIns="45720" rIns="91440" bIns="45720" rtlCol="0" anchor="b">
            <a:normAutofit/>
          </a:bodyPr>
          <a:lstStyle>
            <a:lvl1pPr>
              <a:buNone/>
              <a:defRPr lang="en-US" sz="2400" b="0">
                <a:solidFill>
                  <a:schemeClr val="bg1"/>
                </a:solidFill>
              </a:defRPr>
            </a:lvl1pPr>
          </a:lstStyle>
          <a:p>
            <a:pPr marL="0" lvl="0" indent="0">
              <a:buNone/>
            </a:pPr>
            <a:r>
              <a:rPr lang="en-US"/>
              <a:t>Edit Master text styles</a:t>
            </a:r>
          </a:p>
        </p:txBody>
      </p:sp>
      <p:sp>
        <p:nvSpPr>
          <p:cNvPr id="6" name="Content Placeholder 5"/>
          <p:cNvSpPr>
            <a:spLocks noGrp="1"/>
          </p:cNvSpPr>
          <p:nvPr>
            <p:ph sz="quarter" idx="4"/>
          </p:nvPr>
        </p:nvSpPr>
        <p:spPr>
          <a:xfrm>
            <a:off x="6061043" y="2211784"/>
            <a:ext cx="5045901" cy="348575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2">
            <a:extLst>
              <a:ext uri="{FF2B5EF4-FFF2-40B4-BE49-F238E27FC236}">
                <a16:creationId xmlns:a16="http://schemas.microsoft.com/office/drawing/2014/main" id="{DDE334DF-83DE-419F-B932-DA34F870AB0C}"/>
              </a:ext>
            </a:extLst>
          </p:cNvPr>
          <p:cNvSpPr>
            <a:spLocks noGrp="1"/>
          </p:cNvSpPr>
          <p:nvPr>
            <p:ph type="title"/>
          </p:nvPr>
        </p:nvSpPr>
        <p:spPr/>
        <p:txBody>
          <a:bodyPr/>
          <a:lstStyle/>
          <a:p>
            <a:r>
              <a:rPr lang="en-US"/>
              <a:t>Click to edit Master title style</a:t>
            </a:r>
          </a:p>
        </p:txBody>
      </p:sp>
      <p:sp>
        <p:nvSpPr>
          <p:cNvPr id="2" name="Footer Placeholder 1">
            <a:extLst>
              <a:ext uri="{FF2B5EF4-FFF2-40B4-BE49-F238E27FC236}">
                <a16:creationId xmlns:a16="http://schemas.microsoft.com/office/drawing/2014/main" id="{927201C5-727C-4850-8DF0-8BE1A86BB700}"/>
              </a:ext>
            </a:extLst>
          </p:cNvPr>
          <p:cNvSpPr>
            <a:spLocks noGrp="1"/>
          </p:cNvSpPr>
          <p:nvPr>
            <p:ph type="ftr" sz="quarter" idx="10"/>
          </p:nvPr>
        </p:nvSpPr>
        <p:spPr/>
        <p:txBody>
          <a:bodyPr/>
          <a:lstStyle/>
          <a:p>
            <a:endParaRPr lang="en-US"/>
          </a:p>
        </p:txBody>
      </p:sp>
      <p:sp>
        <p:nvSpPr>
          <p:cNvPr id="7" name="Slide Number Placeholder 6">
            <a:extLst>
              <a:ext uri="{FF2B5EF4-FFF2-40B4-BE49-F238E27FC236}">
                <a16:creationId xmlns:a16="http://schemas.microsoft.com/office/drawing/2014/main" id="{8ADCDDBE-C7F4-45C4-9778-F63D5204396F}"/>
              </a:ext>
            </a:extLst>
          </p:cNvPr>
          <p:cNvSpPr>
            <a:spLocks noGrp="1"/>
          </p:cNvSpPr>
          <p:nvPr>
            <p:ph type="sldNum" sz="quarter" idx="11"/>
          </p:nvPr>
        </p:nvSpPr>
        <p:spPr/>
        <p:txBody>
          <a:bodyPr/>
          <a:lstStyle/>
          <a:p>
            <a:fld id="{DDF263A7-6F07-4702-BDA8-A38984C6EF62}" type="slidenum">
              <a:rPr lang="en-US" smtClean="0"/>
              <a:pPr/>
              <a:t>‹#›</a:t>
            </a:fld>
            <a:endParaRPr lang="en-US"/>
          </a:p>
        </p:txBody>
      </p:sp>
    </p:spTree>
    <p:extLst>
      <p:ext uri="{BB962C8B-B14F-4D97-AF65-F5344CB8AC3E}">
        <p14:creationId xmlns:p14="http://schemas.microsoft.com/office/powerpoint/2010/main" val="3053830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2FAFD0D-3C65-4CB6-A6DD-EC7A89C07E1F}"/>
              </a:ext>
            </a:extLst>
          </p:cNvPr>
          <p:cNvSpPr>
            <a:spLocks noGrp="1"/>
          </p:cNvSpPr>
          <p:nvPr>
            <p:ph type="title"/>
          </p:nvPr>
        </p:nvSpPr>
        <p:spPr/>
        <p:txBody>
          <a:bodyPr/>
          <a:lstStyle/>
          <a:p>
            <a:r>
              <a:rPr lang="en-US"/>
              <a:t>Click to edit Master title style</a:t>
            </a:r>
          </a:p>
        </p:txBody>
      </p:sp>
      <p:sp>
        <p:nvSpPr>
          <p:cNvPr id="2" name="Footer Placeholder 1">
            <a:extLst>
              <a:ext uri="{FF2B5EF4-FFF2-40B4-BE49-F238E27FC236}">
                <a16:creationId xmlns:a16="http://schemas.microsoft.com/office/drawing/2014/main" id="{0127FAD5-605A-4AA7-9EBC-0BA90247F07A}"/>
              </a:ext>
            </a:extLst>
          </p:cNvPr>
          <p:cNvSpPr>
            <a:spLocks noGrp="1"/>
          </p:cNvSpPr>
          <p:nvPr>
            <p:ph type="ftr" sz="quarter" idx="10"/>
          </p:nvPr>
        </p:nvSpPr>
        <p:spPr/>
        <p:txBody>
          <a:bodyPr/>
          <a:lstStyle/>
          <a:p>
            <a:endParaRPr lang="en-US"/>
          </a:p>
        </p:txBody>
      </p:sp>
      <p:sp>
        <p:nvSpPr>
          <p:cNvPr id="3" name="Slide Number Placeholder 2">
            <a:extLst>
              <a:ext uri="{FF2B5EF4-FFF2-40B4-BE49-F238E27FC236}">
                <a16:creationId xmlns:a16="http://schemas.microsoft.com/office/drawing/2014/main" id="{91D1F662-1E18-426D-AD98-F4850FE08053}"/>
              </a:ext>
            </a:extLst>
          </p:cNvPr>
          <p:cNvSpPr>
            <a:spLocks noGrp="1"/>
          </p:cNvSpPr>
          <p:nvPr>
            <p:ph type="sldNum" sz="quarter" idx="11"/>
          </p:nvPr>
        </p:nvSpPr>
        <p:spPr/>
        <p:txBody>
          <a:bodyPr/>
          <a:lstStyle/>
          <a:p>
            <a:fld id="{DDF263A7-6F07-4702-BDA8-A38984C6EF62}" type="slidenum">
              <a:rPr lang="en-US" smtClean="0"/>
              <a:pPr/>
              <a:t>‹#›</a:t>
            </a:fld>
            <a:endParaRPr lang="en-US"/>
          </a:p>
        </p:txBody>
      </p:sp>
    </p:spTree>
    <p:extLst>
      <p:ext uri="{BB962C8B-B14F-4D97-AF65-F5344CB8AC3E}">
        <p14:creationId xmlns:p14="http://schemas.microsoft.com/office/powerpoint/2010/main" val="3793584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64AAA54-EC96-4281-B431-1E93E23F6649}"/>
              </a:ext>
            </a:extLst>
          </p:cNvPr>
          <p:cNvSpPr>
            <a:spLocks noGrp="1"/>
          </p:cNvSpPr>
          <p:nvPr>
            <p:ph type="ftr" sz="quarter" idx="10"/>
          </p:nvPr>
        </p:nvSpPr>
        <p:spPr/>
        <p:txBody>
          <a:bodyPr/>
          <a:lstStyle/>
          <a:p>
            <a:endParaRPr lang="en-US"/>
          </a:p>
        </p:txBody>
      </p:sp>
      <p:sp>
        <p:nvSpPr>
          <p:cNvPr id="3" name="Slide Number Placeholder 2">
            <a:extLst>
              <a:ext uri="{FF2B5EF4-FFF2-40B4-BE49-F238E27FC236}">
                <a16:creationId xmlns:a16="http://schemas.microsoft.com/office/drawing/2014/main" id="{C8E8F35D-52CA-44CA-AECC-9E28817D6ED3}"/>
              </a:ext>
            </a:extLst>
          </p:cNvPr>
          <p:cNvSpPr>
            <a:spLocks noGrp="1"/>
          </p:cNvSpPr>
          <p:nvPr>
            <p:ph type="sldNum" sz="quarter" idx="11"/>
          </p:nvPr>
        </p:nvSpPr>
        <p:spPr/>
        <p:txBody>
          <a:bodyPr/>
          <a:lstStyle/>
          <a:p>
            <a:fld id="{DDF263A7-6F07-4702-BDA8-A38984C6EF62}" type="slidenum">
              <a:rPr lang="en-US" smtClean="0"/>
              <a:pPr/>
              <a:t>‹#›</a:t>
            </a:fld>
            <a:endParaRPr lang="en-US"/>
          </a:p>
        </p:txBody>
      </p:sp>
    </p:spTree>
    <p:extLst>
      <p:ext uri="{BB962C8B-B14F-4D97-AF65-F5344CB8AC3E}">
        <p14:creationId xmlns:p14="http://schemas.microsoft.com/office/powerpoint/2010/main" val="87860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1376363"/>
            <a:ext cx="6172200" cy="43219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20000" y="2014270"/>
            <a:ext cx="3652025" cy="3684283"/>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Title 11">
            <a:extLst>
              <a:ext uri="{FF2B5EF4-FFF2-40B4-BE49-F238E27FC236}">
                <a16:creationId xmlns:a16="http://schemas.microsoft.com/office/drawing/2014/main" id="{17D6031D-D8A0-4CAC-80B0-4EE35CBCE8F8}"/>
              </a:ext>
            </a:extLst>
          </p:cNvPr>
          <p:cNvSpPr>
            <a:spLocks noGrp="1"/>
          </p:cNvSpPr>
          <p:nvPr>
            <p:ph type="title"/>
          </p:nvPr>
        </p:nvSpPr>
        <p:spPr/>
        <p:txBody>
          <a:bodyPr/>
          <a:lstStyle/>
          <a:p>
            <a:r>
              <a:rPr lang="en-US"/>
              <a:t>Click to edit Master title style</a:t>
            </a:r>
          </a:p>
        </p:txBody>
      </p:sp>
      <p:sp>
        <p:nvSpPr>
          <p:cNvPr id="2" name="Footer Placeholder 1">
            <a:extLst>
              <a:ext uri="{FF2B5EF4-FFF2-40B4-BE49-F238E27FC236}">
                <a16:creationId xmlns:a16="http://schemas.microsoft.com/office/drawing/2014/main" id="{08C11401-B4BF-4230-B38E-3B1129619941}"/>
              </a:ext>
            </a:extLst>
          </p:cNvPr>
          <p:cNvSpPr>
            <a:spLocks noGrp="1"/>
          </p:cNvSpPr>
          <p:nvPr>
            <p:ph type="ftr" sz="quarter" idx="10"/>
          </p:nvPr>
        </p:nvSpPr>
        <p:spPr/>
        <p:txBody>
          <a:bodyPr/>
          <a:lstStyle/>
          <a:p>
            <a:endParaRPr lang="en-US"/>
          </a:p>
        </p:txBody>
      </p:sp>
      <p:sp>
        <p:nvSpPr>
          <p:cNvPr id="5" name="Slide Number Placeholder 4">
            <a:extLst>
              <a:ext uri="{FF2B5EF4-FFF2-40B4-BE49-F238E27FC236}">
                <a16:creationId xmlns:a16="http://schemas.microsoft.com/office/drawing/2014/main" id="{3A3D2622-65A4-48F7-BB66-595D6A1EEE78}"/>
              </a:ext>
            </a:extLst>
          </p:cNvPr>
          <p:cNvSpPr>
            <a:spLocks noGrp="1"/>
          </p:cNvSpPr>
          <p:nvPr>
            <p:ph type="sldNum" sz="quarter" idx="11"/>
          </p:nvPr>
        </p:nvSpPr>
        <p:spPr/>
        <p:txBody>
          <a:bodyPr/>
          <a:lstStyle/>
          <a:p>
            <a:fld id="{DDF263A7-6F07-4702-BDA8-A38984C6EF62}" type="slidenum">
              <a:rPr lang="en-US" smtClean="0"/>
              <a:pPr/>
              <a:t>‹#›</a:t>
            </a:fld>
            <a:endParaRPr lang="en-US"/>
          </a:p>
        </p:txBody>
      </p:sp>
    </p:spTree>
    <p:extLst>
      <p:ext uri="{BB962C8B-B14F-4D97-AF65-F5344CB8AC3E}">
        <p14:creationId xmlns:p14="http://schemas.microsoft.com/office/powerpoint/2010/main" val="1479572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6FD7D25-5689-40BE-AABA-D9FDC11576D6}"/>
              </a:ext>
            </a:extLst>
          </p:cNvPr>
          <p:cNvSpPr/>
          <p:nvPr userDrawn="1"/>
        </p:nvSpPr>
        <p:spPr>
          <a:xfrm>
            <a:off x="0" y="5809784"/>
            <a:ext cx="12192000" cy="10482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9EC8503-3DE0-41BE-8A75-84DA32281EDE}"/>
              </a:ext>
            </a:extLst>
          </p:cNvPr>
          <p:cNvSpPr/>
          <p:nvPr userDrawn="1"/>
        </p:nvSpPr>
        <p:spPr>
          <a:xfrm>
            <a:off x="0" y="0"/>
            <a:ext cx="12192000" cy="11645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00038" y="170922"/>
            <a:ext cx="11052174" cy="98104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300037" y="1388853"/>
            <a:ext cx="11052175" cy="430458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588218" y="6232526"/>
            <a:ext cx="5015564" cy="365124"/>
          </a:xfrm>
          <a:prstGeom prst="rect">
            <a:avLst/>
          </a:prstGeom>
        </p:spPr>
        <p:txBody>
          <a:bodyPr vert="horz" lIns="91440" tIns="45720" rIns="91440" bIns="45720" rtlCol="0" anchor="b"/>
          <a:lstStyle>
            <a:lvl1pPr algn="ctr">
              <a:defRPr sz="1200">
                <a:solidFill>
                  <a:schemeClr val="tx1"/>
                </a:solidFill>
              </a:defRPr>
            </a:lvl1pPr>
          </a:lstStyle>
          <a:p>
            <a:endParaRPr lang="en-US"/>
          </a:p>
        </p:txBody>
      </p:sp>
      <p:sp>
        <p:nvSpPr>
          <p:cNvPr id="6" name="Slide Number Placeholder 5"/>
          <p:cNvSpPr>
            <a:spLocks noGrp="1"/>
          </p:cNvSpPr>
          <p:nvPr>
            <p:ph type="sldNum" sz="quarter" idx="4"/>
          </p:nvPr>
        </p:nvSpPr>
        <p:spPr>
          <a:xfrm>
            <a:off x="11251080" y="6197667"/>
            <a:ext cx="640882" cy="385763"/>
          </a:xfrm>
          <a:prstGeom prst="rect">
            <a:avLst/>
          </a:prstGeom>
        </p:spPr>
        <p:txBody>
          <a:bodyPr vert="horz" lIns="91440" tIns="45720" rIns="91440" bIns="45720" rtlCol="0" anchor="b"/>
          <a:lstStyle>
            <a:lvl1pPr algn="r">
              <a:defRPr sz="1200">
                <a:solidFill>
                  <a:schemeClr val="tx1"/>
                </a:solidFill>
              </a:defRPr>
            </a:lvl1pPr>
          </a:lstStyle>
          <a:p>
            <a:fld id="{DDF263A7-6F07-4702-BDA8-A38984C6EF62}" type="slidenum">
              <a:rPr lang="en-US" smtClean="0"/>
              <a:pPr/>
              <a:t>‹#›</a:t>
            </a:fld>
            <a:endParaRPr lang="en-US"/>
          </a:p>
        </p:txBody>
      </p:sp>
      <p:pic>
        <p:nvPicPr>
          <p:cNvPr id="10" name="Picture 9">
            <a:extLst>
              <a:ext uri="{FF2B5EF4-FFF2-40B4-BE49-F238E27FC236}">
                <a16:creationId xmlns:a16="http://schemas.microsoft.com/office/drawing/2014/main" id="{521E4906-8264-4DD1-AC4A-83B78615A85B}"/>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300038" y="5952518"/>
            <a:ext cx="1022135" cy="734560"/>
          </a:xfrm>
          <a:prstGeom prst="rect">
            <a:avLst/>
          </a:prstGeom>
        </p:spPr>
      </p:pic>
    </p:spTree>
    <p:extLst>
      <p:ext uri="{BB962C8B-B14F-4D97-AF65-F5344CB8AC3E}">
        <p14:creationId xmlns:p14="http://schemas.microsoft.com/office/powerpoint/2010/main" val="1744752938"/>
      </p:ext>
    </p:extLst>
  </p:cSld>
  <p:clrMap bg1="dk1" tx1="lt1" bg2="dk2" tx2="lt2" accent1="accent1" accent2="accent2" accent3="accent3" accent4="accent4" accent5="accent5" accent6="accent6" hlink="hlink" folHlink="folHlink"/>
  <p:sldLayoutIdLst>
    <p:sldLayoutId id="2147483679" r:id="rId1"/>
    <p:sldLayoutId id="2147483681" r:id="rId2"/>
    <p:sldLayoutId id="2147483680" r:id="rId3"/>
    <p:sldLayoutId id="2147483694" r:id="rId4"/>
    <p:sldLayoutId id="2147483682" r:id="rId5"/>
    <p:sldLayoutId id="2147483683" r:id="rId6"/>
    <p:sldLayoutId id="2147483684" r:id="rId7"/>
    <p:sldLayoutId id="2147483685" r:id="rId8"/>
    <p:sldLayoutId id="2147483686" r:id="rId9"/>
    <p:sldLayoutId id="2147483687" r:id="rId10"/>
    <p:sldLayoutId id="2147483688" r:id="rId11"/>
    <p:sldLayoutId id="2147483692" r:id="rId12"/>
    <p:sldLayoutId id="2147483693" r:id="rId13"/>
    <p:sldLayoutId id="2147483695" r:id="rId14"/>
  </p:sldLayoutIdLst>
  <p:hf hdr="0" dt="0"/>
  <p:txStyles>
    <p:titleStyle>
      <a:lvl1pPr algn="l" defTabSz="914400" rtl="0" eaLnBrk="1" latinLnBrk="0" hangingPunct="1">
        <a:lnSpc>
          <a:spcPct val="90000"/>
        </a:lnSpc>
        <a:spcBef>
          <a:spcPct val="0"/>
        </a:spcBef>
        <a:buNone/>
        <a:defRPr sz="4800" b="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3" userDrawn="1">
          <p15:clr>
            <a:srgbClr val="F26B43"/>
          </p15:clr>
        </p15:guide>
        <p15:guide id="2" pos="75" userDrawn="1">
          <p15:clr>
            <a:srgbClr val="F26B43"/>
          </p15:clr>
        </p15:guide>
        <p15:guide id="3" orient="horz" pos="4247" userDrawn="1">
          <p15:clr>
            <a:srgbClr val="F26B43"/>
          </p15:clr>
        </p15:guide>
        <p15:guide id="5" pos="7151" userDrawn="1">
          <p15:clr>
            <a:srgbClr val="F26B43"/>
          </p15:clr>
        </p15:guide>
        <p15:guide id="6" pos="189" userDrawn="1">
          <p15:clr>
            <a:srgbClr val="F26B43"/>
          </p15:clr>
        </p15:guide>
        <p15:guide id="7" orient="horz" pos="96" userDrawn="1">
          <p15:clr>
            <a:srgbClr val="F26B43"/>
          </p15:clr>
        </p15:guide>
        <p15:guide id="8" orient="horz" pos="731" userDrawn="1">
          <p15:clr>
            <a:srgbClr val="F26B43"/>
          </p15:clr>
        </p15:guide>
        <p15:guide id="9" orient="horz" pos="867" userDrawn="1">
          <p15:clr>
            <a:srgbClr val="F26B43"/>
          </p15:clr>
        </p15:guide>
        <p15:guide id="10" orient="horz" pos="3589" userDrawn="1">
          <p15:clr>
            <a:srgbClr val="F26B43"/>
          </p15:clr>
        </p15:guide>
        <p15:guide id="11" orient="horz" pos="3657" userDrawn="1">
          <p15:clr>
            <a:srgbClr val="F26B43"/>
          </p15:clr>
        </p15:guide>
        <p15:guide id="12" pos="749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svg"/><Relationship Id="rId3" Type="http://schemas.openxmlformats.org/officeDocument/2006/relationships/image" Target="../media/image19.png"/><Relationship Id="rId7" Type="http://schemas.openxmlformats.org/officeDocument/2006/relationships/image" Target="../media/image23.svg"/><Relationship Id="rId12" Type="http://schemas.openxmlformats.org/officeDocument/2006/relationships/image" Target="../media/image28.png"/><Relationship Id="rId17" Type="http://schemas.openxmlformats.org/officeDocument/2006/relationships/image" Target="../media/image33.svg"/><Relationship Id="rId2" Type="http://schemas.openxmlformats.org/officeDocument/2006/relationships/notesSlide" Target="../notesSlides/notesSlide11.xml"/><Relationship Id="rId16" Type="http://schemas.openxmlformats.org/officeDocument/2006/relationships/image" Target="../media/image32.png"/><Relationship Id="rId1" Type="http://schemas.openxmlformats.org/officeDocument/2006/relationships/slideLayout" Target="../slideLayouts/slideLayout8.xml"/><Relationship Id="rId6" Type="http://schemas.openxmlformats.org/officeDocument/2006/relationships/image" Target="../media/image22.png"/><Relationship Id="rId11" Type="http://schemas.openxmlformats.org/officeDocument/2006/relationships/image" Target="../media/image27.svg"/><Relationship Id="rId5" Type="http://schemas.openxmlformats.org/officeDocument/2006/relationships/image" Target="../media/image21.svg"/><Relationship Id="rId15" Type="http://schemas.openxmlformats.org/officeDocument/2006/relationships/image" Target="../media/image31.sv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svg"/><Relationship Id="rId14" Type="http://schemas.openxmlformats.org/officeDocument/2006/relationships/image" Target="../media/image30.png"/></Relationships>
</file>

<file path=ppt/slides/_rels/slide12.xml.rels><?xml version="1.0" encoding="UTF-8" standalone="yes"?>
<Relationships xmlns="http://schemas.openxmlformats.org/package/2006/relationships"><Relationship Id="rId8" Type="http://schemas.openxmlformats.org/officeDocument/2006/relationships/image" Target="../media/image27.svg"/><Relationship Id="rId13" Type="http://schemas.openxmlformats.org/officeDocument/2006/relationships/image" Target="../media/image32.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svg"/><Relationship Id="rId2" Type="http://schemas.openxmlformats.org/officeDocument/2006/relationships/notesSlide" Target="../notesSlides/notesSlide12.xml"/><Relationship Id="rId16" Type="http://schemas.openxmlformats.org/officeDocument/2006/relationships/image" Target="../media/image21.svg"/><Relationship Id="rId1" Type="http://schemas.openxmlformats.org/officeDocument/2006/relationships/slideLayout" Target="../slideLayouts/slideLayout8.xml"/><Relationship Id="rId6" Type="http://schemas.openxmlformats.org/officeDocument/2006/relationships/image" Target="../media/image25.svg"/><Relationship Id="rId11" Type="http://schemas.openxmlformats.org/officeDocument/2006/relationships/image" Target="../media/image30.png"/><Relationship Id="rId5" Type="http://schemas.openxmlformats.org/officeDocument/2006/relationships/image" Target="../media/image24.png"/><Relationship Id="rId15" Type="http://schemas.openxmlformats.org/officeDocument/2006/relationships/image" Target="../media/image20.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 Id="rId14" Type="http://schemas.openxmlformats.org/officeDocument/2006/relationships/image" Target="../media/image33.svg"/></Relationships>
</file>

<file path=ppt/slides/_rels/slide13.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 Id="rId9"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23.sv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27.sv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25.svg"/></Relationships>
</file>

<file path=ppt/slides/_rels/slide17.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8.png"/><Relationship Id="rId7" Type="http://schemas.openxmlformats.org/officeDocument/2006/relationships/image" Target="../media/image38.svg"/><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image" Target="../media/image37.png"/><Relationship Id="rId5" Type="http://schemas.openxmlformats.org/officeDocument/2006/relationships/image" Target="../media/image36.svg"/><Relationship Id="rId4" Type="http://schemas.openxmlformats.org/officeDocument/2006/relationships/image" Target="../media/image35.png"/><Relationship Id="rId9" Type="http://schemas.openxmlformats.org/officeDocument/2006/relationships/image" Target="../media/image40.svg"/></Relationships>
</file>

<file path=ppt/slides/_rels/slide2.xml.rels><?xml version="1.0" encoding="UTF-8" standalone="yes"?>
<Relationships xmlns="http://schemas.openxmlformats.org/package/2006/relationships"><Relationship Id="rId3" Type="http://schemas.openxmlformats.org/officeDocument/2006/relationships/hyperlink" Target="mailto:August.Bourgeus@vub.be"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33.svg"/></Relationships>
</file>

<file path=ppt/slides/_rels/slide2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32.png"/><Relationship Id="rId7" Type="http://schemas.openxmlformats.org/officeDocument/2006/relationships/image" Target="../media/image43.png"/><Relationship Id="rId2" Type="http://schemas.openxmlformats.org/officeDocument/2006/relationships/notesSlide" Target="../notesSlides/notesSlide21.xml"/><Relationship Id="rId1" Type="http://schemas.openxmlformats.org/officeDocument/2006/relationships/slideLayout" Target="../slideLayouts/slideLayout8.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33.sv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8.xml"/><Relationship Id="rId5" Type="http://schemas.openxmlformats.org/officeDocument/2006/relationships/image" Target="../media/image11.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notesSlide" Target="../notesSlides/notesSlide23.xml"/><Relationship Id="rId7" Type="http://schemas.openxmlformats.org/officeDocument/2006/relationships/image" Target="../media/image46.png"/><Relationship Id="rId2" Type="http://schemas.openxmlformats.org/officeDocument/2006/relationships/slideLayout" Target="../slideLayouts/slideLayout8.xml"/><Relationship Id="rId1" Type="http://schemas.openxmlformats.org/officeDocument/2006/relationships/tags" Target="../tags/tag1.xml"/><Relationship Id="rId6" Type="http://schemas.openxmlformats.org/officeDocument/2006/relationships/image" Target="../media/image45.png"/><Relationship Id="rId11" Type="http://schemas.openxmlformats.org/officeDocument/2006/relationships/image" Target="../media/image48.png"/><Relationship Id="rId5" Type="http://schemas.openxmlformats.org/officeDocument/2006/relationships/image" Target="../media/image44.png"/><Relationship Id="rId10" Type="http://schemas.openxmlformats.org/officeDocument/2006/relationships/image" Target="../media/image11.png"/><Relationship Id="rId4" Type="http://schemas.openxmlformats.org/officeDocument/2006/relationships/image" Target="../media/image9.png"/><Relationship Id="rId9" Type="http://schemas.openxmlformats.org/officeDocument/2006/relationships/image" Target="../media/image10.png"/></Relationships>
</file>

<file path=ppt/slides/_rels/slide24.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8.xml"/><Relationship Id="rId6" Type="http://schemas.openxmlformats.org/officeDocument/2006/relationships/image" Target="../media/image25.svg"/><Relationship Id="rId5" Type="http://schemas.openxmlformats.org/officeDocument/2006/relationships/image" Target="../media/image24.png"/><Relationship Id="rId10" Type="http://schemas.openxmlformats.org/officeDocument/2006/relationships/image" Target="../media/image33.svg"/><Relationship Id="rId4" Type="http://schemas.openxmlformats.org/officeDocument/2006/relationships/image" Target="../media/image23.svg"/><Relationship Id="rId9"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hyperlink" Target="mailto:August.Bourgeus@vub.be"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image" Target="../media/image8.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17.png"/><Relationship Id="rId5" Type="http://schemas.openxmlformats.org/officeDocument/2006/relationships/image" Target="../media/image8.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92F4D"/>
        </a:solidFill>
        <a:effectLst/>
      </p:bgPr>
    </p:bg>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88844DE7-1826-4892-BE34-09B2B3E6A51B}"/>
              </a:ext>
            </a:extLst>
          </p:cNvPr>
          <p:cNvSpPr>
            <a:spLocks noGrp="1"/>
          </p:cNvSpPr>
          <p:nvPr>
            <p:ph type="subTitle" idx="1"/>
          </p:nvPr>
        </p:nvSpPr>
        <p:spPr/>
        <p:txBody>
          <a:bodyPr/>
          <a:lstStyle/>
          <a:p>
            <a:r>
              <a:rPr lang="en-US"/>
              <a:t> </a:t>
            </a:r>
          </a:p>
        </p:txBody>
      </p:sp>
      <p:sp>
        <p:nvSpPr>
          <p:cNvPr id="8" name="TextBox 7">
            <a:extLst>
              <a:ext uri="{FF2B5EF4-FFF2-40B4-BE49-F238E27FC236}">
                <a16:creationId xmlns:a16="http://schemas.microsoft.com/office/drawing/2014/main" id="{C58FAE89-2F18-922F-ECD5-B5D0C381EA8F}"/>
              </a:ext>
            </a:extLst>
          </p:cNvPr>
          <p:cNvSpPr txBox="1"/>
          <p:nvPr/>
        </p:nvSpPr>
        <p:spPr>
          <a:xfrm>
            <a:off x="1130428" y="1806279"/>
            <a:ext cx="5989395" cy="2339102"/>
          </a:xfrm>
          <a:prstGeom prst="rect">
            <a:avLst/>
          </a:prstGeom>
          <a:noFill/>
        </p:spPr>
        <p:txBody>
          <a:bodyPr wrap="square" lIns="91440" tIns="45720" rIns="91440" bIns="45720" rtlCol="0" anchor="t">
            <a:spAutoFit/>
          </a:bodyPr>
          <a:lstStyle/>
          <a:p>
            <a:r>
              <a:rPr lang="en-US" sz="3200" b="1" i="0">
                <a:solidFill>
                  <a:schemeClr val="tx2"/>
                </a:solidFill>
                <a:effectLst/>
                <a:latin typeface="Roboto" panose="02000000000000000000" pitchFamily="2" charset="0"/>
              </a:rPr>
              <a:t>The solid experience</a:t>
            </a:r>
          </a:p>
          <a:p>
            <a:r>
              <a:rPr lang="en-US" sz="3200">
                <a:solidFill>
                  <a:schemeClr val="tx2"/>
                </a:solidFill>
                <a:latin typeface="Roboto" panose="02000000000000000000" pitchFamily="2" charset="0"/>
              </a:rPr>
              <a:t>User perceptions and </a:t>
            </a:r>
            <a:r>
              <a:rPr lang="en-US" sz="3200" err="1">
                <a:solidFill>
                  <a:schemeClr val="tx2"/>
                </a:solidFill>
                <a:latin typeface="Roboto" panose="02000000000000000000" pitchFamily="2" charset="0"/>
              </a:rPr>
              <a:t>behaviour</a:t>
            </a:r>
            <a:r>
              <a:rPr lang="en-US" sz="3200">
                <a:solidFill>
                  <a:schemeClr val="tx2"/>
                </a:solidFill>
                <a:latin typeface="Roboto" panose="02000000000000000000" pitchFamily="2" charset="0"/>
              </a:rPr>
              <a:t> unveiled</a:t>
            </a:r>
            <a:endParaRPr lang="en-US" sz="3200" i="0">
              <a:solidFill>
                <a:schemeClr val="tx2"/>
              </a:solidFill>
              <a:effectLst/>
              <a:latin typeface="Roboto" panose="02000000000000000000" pitchFamily="2" charset="0"/>
            </a:endParaRPr>
          </a:p>
          <a:p>
            <a:endParaRPr lang="en-US" sz="3200">
              <a:solidFill>
                <a:schemeClr val="tx2"/>
              </a:solidFill>
              <a:latin typeface="Roboto" panose="02000000000000000000" pitchFamily="2" charset="0"/>
            </a:endParaRPr>
          </a:p>
          <a:p>
            <a:r>
              <a:rPr lang="en-US">
                <a:solidFill>
                  <a:schemeClr val="tx2"/>
                </a:solidFill>
                <a:latin typeface="Roboto"/>
                <a:ea typeface="Roboto"/>
                <a:cs typeface="Roboto"/>
              </a:rPr>
              <a:t>By August Bourgeus</a:t>
            </a:r>
            <a:endParaRPr lang="en-BE">
              <a:solidFill>
                <a:schemeClr val="tx2"/>
              </a:solidFill>
              <a:latin typeface="Roboto"/>
              <a:ea typeface="Roboto"/>
              <a:cs typeface="Roboto"/>
            </a:endParaRPr>
          </a:p>
        </p:txBody>
      </p:sp>
    </p:spTree>
    <p:extLst>
      <p:ext uri="{BB962C8B-B14F-4D97-AF65-F5344CB8AC3E}">
        <p14:creationId xmlns:p14="http://schemas.microsoft.com/office/powerpoint/2010/main" val="18071571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65B9C21-AF04-51A1-ED9D-FCC55725FE51}"/>
              </a:ext>
            </a:extLst>
          </p:cNvPr>
          <p:cNvSpPr>
            <a:spLocks noGrp="1"/>
          </p:cNvSpPr>
          <p:nvPr>
            <p:ph type="ftr" sz="quarter" idx="10"/>
          </p:nvPr>
        </p:nvSpPr>
        <p:spPr>
          <a:xfrm>
            <a:off x="3588218" y="6445181"/>
            <a:ext cx="5015564" cy="365124"/>
          </a:xfrm>
        </p:spPr>
        <p:txBody>
          <a:bodyPr/>
          <a:lstStyle/>
          <a:p>
            <a:endParaRPr lang="en-US"/>
          </a:p>
        </p:txBody>
      </p:sp>
      <p:sp>
        <p:nvSpPr>
          <p:cNvPr id="3" name="Slide Number Placeholder 2">
            <a:extLst>
              <a:ext uri="{FF2B5EF4-FFF2-40B4-BE49-F238E27FC236}">
                <a16:creationId xmlns:a16="http://schemas.microsoft.com/office/drawing/2014/main" id="{4F532D14-3083-15C5-DB40-86A94A448824}"/>
              </a:ext>
            </a:extLst>
          </p:cNvPr>
          <p:cNvSpPr>
            <a:spLocks noGrp="1"/>
          </p:cNvSpPr>
          <p:nvPr>
            <p:ph type="sldNum" sz="quarter" idx="11"/>
          </p:nvPr>
        </p:nvSpPr>
        <p:spPr>
          <a:xfrm>
            <a:off x="11251080" y="6410322"/>
            <a:ext cx="640882" cy="385763"/>
          </a:xfrm>
        </p:spPr>
        <p:txBody>
          <a:bodyPr/>
          <a:lstStyle/>
          <a:p>
            <a:fld id="{DDF263A7-6F07-4702-BDA8-A38984C6EF62}" type="slidenum">
              <a:rPr lang="en-US" smtClean="0"/>
              <a:pPr/>
              <a:t>10</a:t>
            </a:fld>
            <a:endParaRPr lang="en-US"/>
          </a:p>
        </p:txBody>
      </p:sp>
      <p:sp>
        <p:nvSpPr>
          <p:cNvPr id="4" name="Rectangle 3">
            <a:extLst>
              <a:ext uri="{FF2B5EF4-FFF2-40B4-BE49-F238E27FC236}">
                <a16:creationId xmlns:a16="http://schemas.microsoft.com/office/drawing/2014/main" id="{0F54C1A3-4401-0DE8-AA07-7BA109264843}"/>
              </a:ext>
            </a:extLst>
          </p:cNvPr>
          <p:cNvSpPr/>
          <p:nvPr/>
        </p:nvSpPr>
        <p:spPr>
          <a:xfrm>
            <a:off x="0" y="0"/>
            <a:ext cx="12192000" cy="6858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BE"/>
          </a:p>
        </p:txBody>
      </p:sp>
      <p:graphicFrame>
        <p:nvGraphicFramePr>
          <p:cNvPr id="10" name="Tabel 6">
            <a:extLst>
              <a:ext uri="{FF2B5EF4-FFF2-40B4-BE49-F238E27FC236}">
                <a16:creationId xmlns:a16="http://schemas.microsoft.com/office/drawing/2014/main" id="{B74ED338-DBED-1210-2108-392092FC56E5}"/>
              </a:ext>
            </a:extLst>
          </p:cNvPr>
          <p:cNvGraphicFramePr>
            <a:graphicFrameLocks/>
          </p:cNvGraphicFramePr>
          <p:nvPr>
            <p:extLst>
              <p:ext uri="{D42A27DB-BD31-4B8C-83A1-F6EECF244321}">
                <p14:modId xmlns:p14="http://schemas.microsoft.com/office/powerpoint/2010/main" val="4042000150"/>
              </p:ext>
            </p:extLst>
          </p:nvPr>
        </p:nvGraphicFramePr>
        <p:xfrm>
          <a:off x="1380000" y="3167311"/>
          <a:ext cx="9432000" cy="2743200"/>
        </p:xfrm>
        <a:graphic>
          <a:graphicData uri="http://schemas.openxmlformats.org/drawingml/2006/table">
            <a:tbl>
              <a:tblPr firstRow="1" bandRow="1">
                <a:tableStyleId>{5202B0CA-FC54-4496-8BCA-5EF66A818D29}</a:tableStyleId>
              </a:tblPr>
              <a:tblGrid>
                <a:gridCol w="3373428">
                  <a:extLst>
                    <a:ext uri="{9D8B030D-6E8A-4147-A177-3AD203B41FA5}">
                      <a16:colId xmlns:a16="http://schemas.microsoft.com/office/drawing/2014/main" val="3248592175"/>
                    </a:ext>
                  </a:extLst>
                </a:gridCol>
                <a:gridCol w="2019524">
                  <a:extLst>
                    <a:ext uri="{9D8B030D-6E8A-4147-A177-3AD203B41FA5}">
                      <a16:colId xmlns:a16="http://schemas.microsoft.com/office/drawing/2014/main" val="3603367472"/>
                    </a:ext>
                  </a:extLst>
                </a:gridCol>
                <a:gridCol w="2019524">
                  <a:extLst>
                    <a:ext uri="{9D8B030D-6E8A-4147-A177-3AD203B41FA5}">
                      <a16:colId xmlns:a16="http://schemas.microsoft.com/office/drawing/2014/main" val="1499585986"/>
                    </a:ext>
                  </a:extLst>
                </a:gridCol>
                <a:gridCol w="2019524">
                  <a:extLst>
                    <a:ext uri="{9D8B030D-6E8A-4147-A177-3AD203B41FA5}">
                      <a16:colId xmlns:a16="http://schemas.microsoft.com/office/drawing/2014/main" val="212607103"/>
                    </a:ext>
                  </a:extLst>
                </a:gridCol>
              </a:tblGrid>
              <a:tr h="667353">
                <a:tc>
                  <a:txBody>
                    <a:bodyPr/>
                    <a:lstStyle/>
                    <a:p>
                      <a:endParaRPr lang="nl-BE"/>
                    </a:p>
                  </a:txBody>
                  <a:tcPr/>
                </a:tc>
                <a:tc>
                  <a:txBody>
                    <a:bodyPr/>
                    <a:lstStyle/>
                    <a:p>
                      <a:pPr algn="ctr"/>
                      <a:r>
                        <a:rPr lang="nl-BE"/>
                        <a:t>Cookies</a:t>
                      </a:r>
                    </a:p>
                  </a:txBody>
                  <a:tcPr anchor="ctr"/>
                </a:tc>
                <a:tc>
                  <a:txBody>
                    <a:bodyPr/>
                    <a:lstStyle/>
                    <a:p>
                      <a:pPr algn="ctr"/>
                      <a:r>
                        <a:rPr lang="nl-BE" sz="1800">
                          <a:solidFill>
                            <a:schemeClr val="tx2"/>
                          </a:solidFill>
                        </a:rPr>
                        <a:t>Data </a:t>
                      </a:r>
                      <a:r>
                        <a:rPr lang="nl-BE" sz="1800" err="1">
                          <a:solidFill>
                            <a:schemeClr val="tx2"/>
                          </a:solidFill>
                        </a:rPr>
                        <a:t>vault</a:t>
                      </a:r>
                      <a:r>
                        <a:rPr lang="nl-BE" sz="1800">
                          <a:solidFill>
                            <a:schemeClr val="tx2"/>
                          </a:solidFill>
                        </a:rPr>
                        <a:t> </a:t>
                      </a:r>
                      <a:r>
                        <a:rPr lang="nl-BE" sz="1800" err="1">
                          <a:solidFill>
                            <a:schemeClr val="tx2"/>
                          </a:solidFill>
                        </a:rPr>
                        <a:t>transparency</a:t>
                      </a:r>
                      <a:endParaRPr lang="nl-BE" sz="1800">
                        <a:solidFill>
                          <a:schemeClr val="tx2"/>
                        </a:solidFill>
                      </a:endParaRPr>
                    </a:p>
                  </a:txBody>
                  <a:tcPr anchor="ctr"/>
                </a:tc>
                <a:tc>
                  <a:txBody>
                    <a:bodyPr/>
                    <a:lstStyle/>
                    <a:p>
                      <a:pPr algn="ctr"/>
                      <a:r>
                        <a:rPr lang="nl-BE" sz="1800">
                          <a:solidFill>
                            <a:schemeClr val="tx2"/>
                          </a:solidFill>
                        </a:rPr>
                        <a:t>Data </a:t>
                      </a:r>
                      <a:r>
                        <a:rPr lang="nl-BE" sz="1800" err="1">
                          <a:solidFill>
                            <a:schemeClr val="tx2"/>
                          </a:solidFill>
                        </a:rPr>
                        <a:t>vault</a:t>
                      </a:r>
                      <a:r>
                        <a:rPr lang="nl-BE" sz="1800">
                          <a:solidFill>
                            <a:schemeClr val="tx2"/>
                          </a:solidFill>
                        </a:rPr>
                        <a:t> </a:t>
                      </a:r>
                      <a:r>
                        <a:rPr lang="nl-BE" sz="1800" err="1">
                          <a:solidFill>
                            <a:schemeClr val="tx2"/>
                          </a:solidFill>
                        </a:rPr>
                        <a:t>transparency</a:t>
                      </a:r>
                      <a:r>
                        <a:rPr lang="nl-BE" sz="1800">
                          <a:solidFill>
                            <a:schemeClr val="tx2"/>
                          </a:solidFill>
                        </a:rPr>
                        <a:t> &amp; control</a:t>
                      </a:r>
                    </a:p>
                  </a:txBody>
                  <a:tcPr anchor="ctr"/>
                </a:tc>
                <a:extLst>
                  <a:ext uri="{0D108BD9-81ED-4DB2-BD59-A6C34878D82A}">
                    <a16:rowId xmlns:a16="http://schemas.microsoft.com/office/drawing/2014/main" val="1540110099"/>
                  </a:ext>
                </a:extLst>
              </a:tr>
              <a:tr h="386641">
                <a:tc>
                  <a:txBody>
                    <a:bodyPr/>
                    <a:lstStyle/>
                    <a:p>
                      <a:r>
                        <a:rPr lang="en-US" b="1"/>
                        <a:t>Transparency: </a:t>
                      </a:r>
                      <a:r>
                        <a:rPr lang="en-US" b="0"/>
                        <a:t>Insight into what data is processed for personalization.</a:t>
                      </a:r>
                      <a:endParaRPr lang="nl-BE" b="0"/>
                    </a:p>
                  </a:txBody>
                  <a:tcPr/>
                </a:tc>
                <a:tc>
                  <a:txBody>
                    <a:bodyPr/>
                    <a:lstStyle/>
                    <a:p>
                      <a:pPr algn="ctr"/>
                      <a:r>
                        <a:rPr lang="nl-BE" b="0"/>
                        <a:t>No</a:t>
                      </a:r>
                    </a:p>
                  </a:txBody>
                  <a:tcPr anchor="ctr"/>
                </a:tc>
                <a:tc>
                  <a:txBody>
                    <a:bodyPr/>
                    <a:lstStyle/>
                    <a:p>
                      <a:pPr algn="ctr"/>
                      <a:r>
                        <a:rPr lang="nl-BE" b="1"/>
                        <a:t>Yes</a:t>
                      </a:r>
                    </a:p>
                  </a:txBody>
                  <a:tcPr anchor="ctr"/>
                </a:tc>
                <a:tc>
                  <a:txBody>
                    <a:bodyPr/>
                    <a:lstStyle/>
                    <a:p>
                      <a:pPr algn="ctr"/>
                      <a:r>
                        <a:rPr lang="nl-BE" b="1"/>
                        <a:t>Yes</a:t>
                      </a:r>
                    </a:p>
                  </a:txBody>
                  <a:tcPr anchor="ctr"/>
                </a:tc>
                <a:extLst>
                  <a:ext uri="{0D108BD9-81ED-4DB2-BD59-A6C34878D82A}">
                    <a16:rowId xmlns:a16="http://schemas.microsoft.com/office/drawing/2014/main" val="1438883227"/>
                  </a:ext>
                </a:extLst>
              </a:tr>
              <a:tr h="386641">
                <a:tc>
                  <a:txBody>
                    <a:bodyPr/>
                    <a:lstStyle/>
                    <a:p>
                      <a:r>
                        <a:rPr lang="en-US" b="1"/>
                        <a:t>Control: </a:t>
                      </a:r>
                      <a:r>
                        <a:rPr lang="en-US" b="0"/>
                        <a:t>Ability to delete the data collected to affect personalization.</a:t>
                      </a:r>
                      <a:endParaRPr lang="nl-BE" b="0"/>
                    </a:p>
                  </a:txBody>
                  <a:tcPr/>
                </a:tc>
                <a:tc>
                  <a:txBody>
                    <a:bodyPr/>
                    <a:lstStyle/>
                    <a:p>
                      <a:pPr algn="ctr"/>
                      <a:r>
                        <a:rPr lang="nl-BE" b="0"/>
                        <a:t>No</a:t>
                      </a:r>
                    </a:p>
                  </a:txBody>
                  <a:tcPr anchor="ctr"/>
                </a:tc>
                <a:tc>
                  <a:txBody>
                    <a:bodyPr/>
                    <a:lstStyle/>
                    <a:p>
                      <a:pPr algn="ctr"/>
                      <a:r>
                        <a:rPr lang="nl-BE" b="0"/>
                        <a:t>No</a:t>
                      </a:r>
                    </a:p>
                  </a:txBody>
                  <a:tcPr anchor="ctr"/>
                </a:tc>
                <a:tc>
                  <a:txBody>
                    <a:bodyPr/>
                    <a:lstStyle/>
                    <a:p>
                      <a:pPr algn="ctr"/>
                      <a:r>
                        <a:rPr lang="nl-BE" b="1"/>
                        <a:t>Yes</a:t>
                      </a:r>
                    </a:p>
                  </a:txBody>
                  <a:tcPr anchor="ctr"/>
                </a:tc>
                <a:extLst>
                  <a:ext uri="{0D108BD9-81ED-4DB2-BD59-A6C34878D82A}">
                    <a16:rowId xmlns:a16="http://schemas.microsoft.com/office/drawing/2014/main" val="2076928044"/>
                  </a:ext>
                </a:extLst>
              </a:tr>
            </a:tbl>
          </a:graphicData>
        </a:graphic>
      </p:graphicFrame>
      <p:pic>
        <p:nvPicPr>
          <p:cNvPr id="11" name="Picture 10" descr="Icon&#10;&#10;Description automatically generated">
            <a:extLst>
              <a:ext uri="{FF2B5EF4-FFF2-40B4-BE49-F238E27FC236}">
                <a16:creationId xmlns:a16="http://schemas.microsoft.com/office/drawing/2014/main" id="{CE97B4FB-7C25-580B-0758-5E0027425B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6445" y="2566880"/>
            <a:ext cx="680159" cy="680159"/>
          </a:xfrm>
          <a:prstGeom prst="rect">
            <a:avLst/>
          </a:prstGeom>
        </p:spPr>
      </p:pic>
      <p:pic>
        <p:nvPicPr>
          <p:cNvPr id="12" name="Picture 11" descr="Icon&#10;&#10;Description automatically generated">
            <a:extLst>
              <a:ext uri="{FF2B5EF4-FFF2-40B4-BE49-F238E27FC236}">
                <a16:creationId xmlns:a16="http://schemas.microsoft.com/office/drawing/2014/main" id="{0580320F-D456-BC86-0E29-D7A7663E0A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8668" y="2566880"/>
            <a:ext cx="680159" cy="680159"/>
          </a:xfrm>
          <a:prstGeom prst="rect">
            <a:avLst/>
          </a:prstGeom>
        </p:spPr>
      </p:pic>
      <p:pic>
        <p:nvPicPr>
          <p:cNvPr id="13" name="Picture 12">
            <a:extLst>
              <a:ext uri="{FF2B5EF4-FFF2-40B4-BE49-F238E27FC236}">
                <a16:creationId xmlns:a16="http://schemas.microsoft.com/office/drawing/2014/main" id="{AE624A27-4EA8-D297-5DC7-21A824CE8D61}"/>
              </a:ext>
            </a:extLst>
          </p:cNvPr>
          <p:cNvPicPr>
            <a:picLocks noChangeAspect="1"/>
          </p:cNvPicPr>
          <p:nvPr/>
        </p:nvPicPr>
        <p:blipFill>
          <a:blip r:embed="rId4"/>
          <a:stretch>
            <a:fillRect/>
          </a:stretch>
        </p:blipFill>
        <p:spPr>
          <a:xfrm>
            <a:off x="5535777" y="2570969"/>
            <a:ext cx="565273" cy="565273"/>
          </a:xfrm>
          <a:prstGeom prst="rect">
            <a:avLst/>
          </a:prstGeom>
        </p:spPr>
      </p:pic>
      <p:sp>
        <p:nvSpPr>
          <p:cNvPr id="15" name="TextBox 14">
            <a:extLst>
              <a:ext uri="{FF2B5EF4-FFF2-40B4-BE49-F238E27FC236}">
                <a16:creationId xmlns:a16="http://schemas.microsoft.com/office/drawing/2014/main" id="{7D929B9A-7F4D-B4CC-9866-7BDDD16DB82A}"/>
              </a:ext>
            </a:extLst>
          </p:cNvPr>
          <p:cNvSpPr txBox="1"/>
          <p:nvPr/>
        </p:nvSpPr>
        <p:spPr>
          <a:xfrm>
            <a:off x="2504202" y="942182"/>
            <a:ext cx="7232182" cy="1200329"/>
          </a:xfrm>
          <a:prstGeom prst="rect">
            <a:avLst/>
          </a:prstGeom>
          <a:noFill/>
        </p:spPr>
        <p:txBody>
          <a:bodyPr wrap="square" lIns="91440" tIns="45720" rIns="91440" bIns="45720" rtlCol="0" anchor="t">
            <a:spAutoFit/>
          </a:bodyPr>
          <a:lstStyle/>
          <a:p>
            <a:pPr algn="ctr"/>
            <a:r>
              <a:rPr lang="en-US" sz="2400"/>
              <a:t>The effect of </a:t>
            </a:r>
            <a:r>
              <a:rPr lang="en-US" sz="2400" b="1"/>
              <a:t>different levels of transparency and control</a:t>
            </a:r>
            <a:r>
              <a:rPr lang="en-US" sz="2400"/>
              <a:t> over personal data processing was tested using </a:t>
            </a:r>
            <a:r>
              <a:rPr lang="en-US" sz="2400" b="1"/>
              <a:t>3 conditions</a:t>
            </a:r>
            <a:r>
              <a:rPr lang="en-US" sz="2400"/>
              <a:t>.</a:t>
            </a:r>
            <a:endParaRPr lang="en-BE" sz="2400"/>
          </a:p>
        </p:txBody>
      </p:sp>
    </p:spTree>
    <p:extLst>
      <p:ext uri="{BB962C8B-B14F-4D97-AF65-F5344CB8AC3E}">
        <p14:creationId xmlns:p14="http://schemas.microsoft.com/office/powerpoint/2010/main" val="21240140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65B9C21-AF04-51A1-ED9D-FCC55725FE51}"/>
              </a:ext>
            </a:extLst>
          </p:cNvPr>
          <p:cNvSpPr>
            <a:spLocks noGrp="1"/>
          </p:cNvSpPr>
          <p:nvPr>
            <p:ph type="ftr" sz="quarter" idx="10"/>
          </p:nvPr>
        </p:nvSpPr>
        <p:spPr>
          <a:xfrm>
            <a:off x="3588218" y="6232526"/>
            <a:ext cx="5015564" cy="365124"/>
          </a:xfrm>
        </p:spPr>
        <p:txBody>
          <a:bodyPr/>
          <a:lstStyle/>
          <a:p>
            <a:endParaRPr lang="en-US"/>
          </a:p>
        </p:txBody>
      </p:sp>
      <p:sp>
        <p:nvSpPr>
          <p:cNvPr id="3" name="Slide Number Placeholder 2">
            <a:extLst>
              <a:ext uri="{FF2B5EF4-FFF2-40B4-BE49-F238E27FC236}">
                <a16:creationId xmlns:a16="http://schemas.microsoft.com/office/drawing/2014/main" id="{4F532D14-3083-15C5-DB40-86A94A448824}"/>
              </a:ext>
            </a:extLst>
          </p:cNvPr>
          <p:cNvSpPr>
            <a:spLocks noGrp="1"/>
          </p:cNvSpPr>
          <p:nvPr>
            <p:ph type="sldNum" sz="quarter" idx="11"/>
          </p:nvPr>
        </p:nvSpPr>
        <p:spPr>
          <a:xfrm>
            <a:off x="11251080" y="6197667"/>
            <a:ext cx="640882" cy="385763"/>
          </a:xfrm>
        </p:spPr>
        <p:txBody>
          <a:bodyPr/>
          <a:lstStyle/>
          <a:p>
            <a:fld id="{DDF263A7-6F07-4702-BDA8-A38984C6EF62}" type="slidenum">
              <a:rPr lang="en-US" smtClean="0"/>
              <a:pPr/>
              <a:t>11</a:t>
            </a:fld>
            <a:endParaRPr lang="en-US"/>
          </a:p>
        </p:txBody>
      </p:sp>
      <p:sp>
        <p:nvSpPr>
          <p:cNvPr id="4" name="Rectangle 3">
            <a:extLst>
              <a:ext uri="{FF2B5EF4-FFF2-40B4-BE49-F238E27FC236}">
                <a16:creationId xmlns:a16="http://schemas.microsoft.com/office/drawing/2014/main" id="{0F54C1A3-4401-0DE8-AA07-7BA109264843}"/>
              </a:ext>
            </a:extLst>
          </p:cNvPr>
          <p:cNvSpPr/>
          <p:nvPr/>
        </p:nvSpPr>
        <p:spPr>
          <a:xfrm>
            <a:off x="0" y="0"/>
            <a:ext cx="12192000" cy="6858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BE"/>
          </a:p>
        </p:txBody>
      </p:sp>
      <p:sp>
        <p:nvSpPr>
          <p:cNvPr id="35" name="TextBox 34">
            <a:extLst>
              <a:ext uri="{FF2B5EF4-FFF2-40B4-BE49-F238E27FC236}">
                <a16:creationId xmlns:a16="http://schemas.microsoft.com/office/drawing/2014/main" id="{1536C85A-6D33-A700-360A-6E54C95851EE}"/>
              </a:ext>
            </a:extLst>
          </p:cNvPr>
          <p:cNvSpPr txBox="1"/>
          <p:nvPr/>
        </p:nvSpPr>
        <p:spPr>
          <a:xfrm flipH="1">
            <a:off x="6694583" y="5423143"/>
            <a:ext cx="958185" cy="461665"/>
          </a:xfrm>
          <a:prstGeom prst="rect">
            <a:avLst/>
          </a:prstGeom>
          <a:noFill/>
        </p:spPr>
        <p:txBody>
          <a:bodyPr wrap="square" rtlCol="0">
            <a:spAutoFit/>
          </a:bodyPr>
          <a:lstStyle/>
          <a:p>
            <a:pPr algn="ctr"/>
            <a:r>
              <a:rPr lang="nl-BE" sz="2400">
                <a:solidFill>
                  <a:schemeClr val="bg1"/>
                </a:solidFill>
              </a:rPr>
              <a:t>n=150</a:t>
            </a:r>
            <a:endParaRPr lang="en-GB" sz="2400">
              <a:solidFill>
                <a:schemeClr val="bg1"/>
              </a:solidFill>
            </a:endParaRPr>
          </a:p>
        </p:txBody>
      </p:sp>
      <p:sp>
        <p:nvSpPr>
          <p:cNvPr id="36" name="TextBox 35">
            <a:extLst>
              <a:ext uri="{FF2B5EF4-FFF2-40B4-BE49-F238E27FC236}">
                <a16:creationId xmlns:a16="http://schemas.microsoft.com/office/drawing/2014/main" id="{E843CBB8-F481-1A88-FC64-5D8FFB33E9E8}"/>
              </a:ext>
            </a:extLst>
          </p:cNvPr>
          <p:cNvSpPr txBox="1"/>
          <p:nvPr/>
        </p:nvSpPr>
        <p:spPr>
          <a:xfrm flipH="1">
            <a:off x="10575993" y="5423142"/>
            <a:ext cx="958185" cy="461665"/>
          </a:xfrm>
          <a:prstGeom prst="rect">
            <a:avLst/>
          </a:prstGeom>
          <a:noFill/>
        </p:spPr>
        <p:txBody>
          <a:bodyPr wrap="square" rtlCol="0">
            <a:spAutoFit/>
          </a:bodyPr>
          <a:lstStyle/>
          <a:p>
            <a:pPr algn="ctr"/>
            <a:r>
              <a:rPr lang="nl-BE" sz="2400">
                <a:solidFill>
                  <a:schemeClr val="bg1"/>
                </a:solidFill>
              </a:rPr>
              <a:t>n=142</a:t>
            </a:r>
            <a:endParaRPr lang="en-GB" sz="2400">
              <a:solidFill>
                <a:schemeClr val="bg1"/>
              </a:solidFill>
            </a:endParaRPr>
          </a:p>
        </p:txBody>
      </p:sp>
      <p:pic>
        <p:nvPicPr>
          <p:cNvPr id="10" name="Picture 9" descr="Graphical user interface, application, Teams&#10;&#10;Description automatically generated">
            <a:extLst>
              <a:ext uri="{FF2B5EF4-FFF2-40B4-BE49-F238E27FC236}">
                <a16:creationId xmlns:a16="http://schemas.microsoft.com/office/drawing/2014/main" id="{F6DBFC03-C9A0-B32A-8A42-49A3A8AB9A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3870" y="2174982"/>
            <a:ext cx="3596568" cy="2359177"/>
          </a:xfrm>
          <a:prstGeom prst="rect">
            <a:avLst/>
          </a:prstGeom>
        </p:spPr>
      </p:pic>
      <p:sp>
        <p:nvSpPr>
          <p:cNvPr id="11" name="Arrow: Right 10">
            <a:extLst>
              <a:ext uri="{FF2B5EF4-FFF2-40B4-BE49-F238E27FC236}">
                <a16:creationId xmlns:a16="http://schemas.microsoft.com/office/drawing/2014/main" id="{72823C41-0A4D-A5F2-8DEC-A8670BFE210E}"/>
              </a:ext>
            </a:extLst>
          </p:cNvPr>
          <p:cNvSpPr/>
          <p:nvPr/>
        </p:nvSpPr>
        <p:spPr>
          <a:xfrm>
            <a:off x="5959573" y="3030277"/>
            <a:ext cx="878958" cy="648586"/>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pic>
        <p:nvPicPr>
          <p:cNvPr id="13" name="Graphic 12" descr="Clipboard with solid fill">
            <a:extLst>
              <a:ext uri="{FF2B5EF4-FFF2-40B4-BE49-F238E27FC236}">
                <a16:creationId xmlns:a16="http://schemas.microsoft.com/office/drawing/2014/main" id="{C19AFAF7-A64E-C95E-860C-C4707615B65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577666" y="2328454"/>
            <a:ext cx="2052232" cy="2052232"/>
          </a:xfrm>
          <a:prstGeom prst="rect">
            <a:avLst/>
          </a:prstGeom>
        </p:spPr>
      </p:pic>
      <p:sp>
        <p:nvSpPr>
          <p:cNvPr id="14" name="TextBox 13">
            <a:extLst>
              <a:ext uri="{FF2B5EF4-FFF2-40B4-BE49-F238E27FC236}">
                <a16:creationId xmlns:a16="http://schemas.microsoft.com/office/drawing/2014/main" id="{F64F4F50-FB7F-F17A-1A03-FB61E1BE25D1}"/>
              </a:ext>
            </a:extLst>
          </p:cNvPr>
          <p:cNvSpPr txBox="1"/>
          <p:nvPr/>
        </p:nvSpPr>
        <p:spPr>
          <a:xfrm>
            <a:off x="1233366" y="4592145"/>
            <a:ext cx="4377575" cy="830997"/>
          </a:xfrm>
          <a:prstGeom prst="rect">
            <a:avLst/>
          </a:prstGeom>
          <a:noFill/>
        </p:spPr>
        <p:txBody>
          <a:bodyPr wrap="square" lIns="91440" tIns="45720" rIns="91440" bIns="45720" rtlCol="0" anchor="t">
            <a:spAutoFit/>
          </a:bodyPr>
          <a:lstStyle/>
          <a:p>
            <a:pPr algn="ctr"/>
            <a:r>
              <a:rPr lang="en-US" sz="2400"/>
              <a:t>10 min interaction with one of the three conditions</a:t>
            </a:r>
            <a:endParaRPr lang="nl-BE" sz="2400"/>
          </a:p>
        </p:txBody>
      </p:sp>
      <p:sp>
        <p:nvSpPr>
          <p:cNvPr id="15" name="TextBox 14">
            <a:extLst>
              <a:ext uri="{FF2B5EF4-FFF2-40B4-BE49-F238E27FC236}">
                <a16:creationId xmlns:a16="http://schemas.microsoft.com/office/drawing/2014/main" id="{E650489C-0DF9-5FA7-612F-161652C5DC64}"/>
              </a:ext>
            </a:extLst>
          </p:cNvPr>
          <p:cNvSpPr txBox="1"/>
          <p:nvPr/>
        </p:nvSpPr>
        <p:spPr>
          <a:xfrm>
            <a:off x="6414994" y="4524378"/>
            <a:ext cx="4377575" cy="461665"/>
          </a:xfrm>
          <a:prstGeom prst="rect">
            <a:avLst/>
          </a:prstGeom>
          <a:noFill/>
        </p:spPr>
        <p:txBody>
          <a:bodyPr wrap="square" lIns="91440" tIns="45720" rIns="91440" bIns="45720" rtlCol="0" anchor="t">
            <a:spAutoFit/>
          </a:bodyPr>
          <a:lstStyle/>
          <a:p>
            <a:pPr algn="ctr"/>
            <a:r>
              <a:rPr lang="nl-BE" sz="2400"/>
              <a:t>Survey of </a:t>
            </a:r>
            <a:r>
              <a:rPr lang="nl-BE" sz="2400" err="1"/>
              <a:t>perceptions</a:t>
            </a:r>
            <a:endParaRPr lang="nl-BE" sz="2400"/>
          </a:p>
        </p:txBody>
      </p:sp>
      <p:sp>
        <p:nvSpPr>
          <p:cNvPr id="16" name="TextBox 15">
            <a:extLst>
              <a:ext uri="{FF2B5EF4-FFF2-40B4-BE49-F238E27FC236}">
                <a16:creationId xmlns:a16="http://schemas.microsoft.com/office/drawing/2014/main" id="{F3ED1541-4F89-83F0-2B4B-CCC0638CFF8C}"/>
              </a:ext>
            </a:extLst>
          </p:cNvPr>
          <p:cNvSpPr txBox="1"/>
          <p:nvPr/>
        </p:nvSpPr>
        <p:spPr>
          <a:xfrm>
            <a:off x="3907212" y="769164"/>
            <a:ext cx="4377575" cy="461665"/>
          </a:xfrm>
          <a:prstGeom prst="rect">
            <a:avLst/>
          </a:prstGeom>
          <a:noFill/>
        </p:spPr>
        <p:txBody>
          <a:bodyPr wrap="square" lIns="91440" tIns="45720" rIns="91440" bIns="45720" rtlCol="0" anchor="t">
            <a:spAutoFit/>
          </a:bodyPr>
          <a:lstStyle/>
          <a:p>
            <a:pPr algn="ctr"/>
            <a:r>
              <a:rPr lang="nl-BE" sz="2400" b="1"/>
              <a:t>Experiment flow</a:t>
            </a:r>
          </a:p>
        </p:txBody>
      </p:sp>
      <p:pic>
        <p:nvPicPr>
          <p:cNvPr id="7" name="Graphic 6" descr="Eye with solid fill">
            <a:extLst>
              <a:ext uri="{FF2B5EF4-FFF2-40B4-BE49-F238E27FC236}">
                <a16:creationId xmlns:a16="http://schemas.microsoft.com/office/drawing/2014/main" id="{65A055D1-23AC-E6AB-405F-A0A14E92866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206546" y="2931861"/>
            <a:ext cx="340549" cy="349956"/>
          </a:xfrm>
          <a:prstGeom prst="rect">
            <a:avLst/>
          </a:prstGeom>
        </p:spPr>
      </p:pic>
      <p:pic>
        <p:nvPicPr>
          <p:cNvPr id="9" name="Graphic 8" descr="Steering Wheel with solid fill">
            <a:extLst>
              <a:ext uri="{FF2B5EF4-FFF2-40B4-BE49-F238E27FC236}">
                <a16:creationId xmlns:a16="http://schemas.microsoft.com/office/drawing/2014/main" id="{DDEEE093-2B56-65BD-605E-05DBC798A92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666996" y="2927918"/>
            <a:ext cx="349956" cy="349956"/>
          </a:xfrm>
          <a:prstGeom prst="rect">
            <a:avLst/>
          </a:prstGeom>
        </p:spPr>
      </p:pic>
      <p:pic>
        <p:nvPicPr>
          <p:cNvPr id="17" name="Graphic 16" descr="Lights On with solid fill">
            <a:extLst>
              <a:ext uri="{FF2B5EF4-FFF2-40B4-BE49-F238E27FC236}">
                <a16:creationId xmlns:a16="http://schemas.microsoft.com/office/drawing/2014/main" id="{F0B2638D-95EA-7FA9-6D3B-CA4B812ADF8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670230" y="3318456"/>
            <a:ext cx="340549" cy="340549"/>
          </a:xfrm>
          <a:prstGeom prst="rect">
            <a:avLst/>
          </a:prstGeom>
        </p:spPr>
      </p:pic>
      <p:pic>
        <p:nvPicPr>
          <p:cNvPr id="19" name="Graphic 18" descr="Handshake with solid fill">
            <a:extLst>
              <a:ext uri="{FF2B5EF4-FFF2-40B4-BE49-F238E27FC236}">
                <a16:creationId xmlns:a16="http://schemas.microsoft.com/office/drawing/2014/main" id="{00879F6E-9EAF-1156-376D-DAC51B0FFA5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206545" y="3325496"/>
            <a:ext cx="340549" cy="349956"/>
          </a:xfrm>
          <a:prstGeom prst="rect">
            <a:avLst/>
          </a:prstGeom>
        </p:spPr>
      </p:pic>
      <p:pic>
        <p:nvPicPr>
          <p:cNvPr id="21" name="Graphic 20" descr="Cursor with solid fill">
            <a:extLst>
              <a:ext uri="{FF2B5EF4-FFF2-40B4-BE49-F238E27FC236}">
                <a16:creationId xmlns:a16="http://schemas.microsoft.com/office/drawing/2014/main" id="{D706668C-1E8E-11B2-F3A5-4556C1B860B0}"/>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8207020" y="3675452"/>
            <a:ext cx="340549" cy="349956"/>
          </a:xfrm>
          <a:prstGeom prst="rect">
            <a:avLst/>
          </a:prstGeom>
        </p:spPr>
      </p:pic>
      <p:pic>
        <p:nvPicPr>
          <p:cNvPr id="23" name="Graphic 22" descr="Bullseye with solid fill">
            <a:extLst>
              <a:ext uri="{FF2B5EF4-FFF2-40B4-BE49-F238E27FC236}">
                <a16:creationId xmlns:a16="http://schemas.microsoft.com/office/drawing/2014/main" id="{C44C9C83-A595-2324-D5AD-DD270CC96C17}"/>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8668460" y="3680800"/>
            <a:ext cx="340549" cy="349956"/>
          </a:xfrm>
          <a:prstGeom prst="rect">
            <a:avLst/>
          </a:prstGeom>
        </p:spPr>
      </p:pic>
    </p:spTree>
    <p:extLst>
      <p:ext uri="{BB962C8B-B14F-4D97-AF65-F5344CB8AC3E}">
        <p14:creationId xmlns:p14="http://schemas.microsoft.com/office/powerpoint/2010/main" val="30658270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65B9C21-AF04-51A1-ED9D-FCC55725FE51}"/>
              </a:ext>
            </a:extLst>
          </p:cNvPr>
          <p:cNvSpPr>
            <a:spLocks noGrp="1"/>
          </p:cNvSpPr>
          <p:nvPr>
            <p:ph type="ftr" sz="quarter" idx="10"/>
          </p:nvPr>
        </p:nvSpPr>
        <p:spPr>
          <a:xfrm>
            <a:off x="3588218" y="6196314"/>
            <a:ext cx="5015564" cy="365124"/>
          </a:xfrm>
        </p:spPr>
        <p:txBody>
          <a:bodyPr/>
          <a:lstStyle/>
          <a:p>
            <a:endParaRPr lang="en-US"/>
          </a:p>
        </p:txBody>
      </p:sp>
      <p:sp>
        <p:nvSpPr>
          <p:cNvPr id="3" name="Slide Number Placeholder 2">
            <a:extLst>
              <a:ext uri="{FF2B5EF4-FFF2-40B4-BE49-F238E27FC236}">
                <a16:creationId xmlns:a16="http://schemas.microsoft.com/office/drawing/2014/main" id="{4F532D14-3083-15C5-DB40-86A94A448824}"/>
              </a:ext>
            </a:extLst>
          </p:cNvPr>
          <p:cNvSpPr>
            <a:spLocks noGrp="1"/>
          </p:cNvSpPr>
          <p:nvPr>
            <p:ph type="sldNum" sz="quarter" idx="11"/>
          </p:nvPr>
        </p:nvSpPr>
        <p:spPr>
          <a:xfrm>
            <a:off x="11251080" y="6143339"/>
            <a:ext cx="640882" cy="385763"/>
          </a:xfrm>
        </p:spPr>
        <p:txBody>
          <a:bodyPr/>
          <a:lstStyle/>
          <a:p>
            <a:fld id="{DDF263A7-6F07-4702-BDA8-A38984C6EF62}" type="slidenum">
              <a:rPr lang="en-US" smtClean="0"/>
              <a:pPr/>
              <a:t>12</a:t>
            </a:fld>
            <a:endParaRPr lang="en-US"/>
          </a:p>
        </p:txBody>
      </p:sp>
      <p:sp>
        <p:nvSpPr>
          <p:cNvPr id="4" name="Rectangle 3">
            <a:extLst>
              <a:ext uri="{FF2B5EF4-FFF2-40B4-BE49-F238E27FC236}">
                <a16:creationId xmlns:a16="http://schemas.microsoft.com/office/drawing/2014/main" id="{0F54C1A3-4401-0DE8-AA07-7BA109264843}"/>
              </a:ext>
            </a:extLst>
          </p:cNvPr>
          <p:cNvSpPr/>
          <p:nvPr/>
        </p:nvSpPr>
        <p:spPr>
          <a:xfrm>
            <a:off x="0" y="0"/>
            <a:ext cx="12192000" cy="6858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BE"/>
          </a:p>
        </p:txBody>
      </p:sp>
      <p:sp>
        <p:nvSpPr>
          <p:cNvPr id="5" name="TextBox 4">
            <a:extLst>
              <a:ext uri="{FF2B5EF4-FFF2-40B4-BE49-F238E27FC236}">
                <a16:creationId xmlns:a16="http://schemas.microsoft.com/office/drawing/2014/main" id="{896D0DD2-E50A-DDF6-105B-D823AF1F65E8}"/>
              </a:ext>
            </a:extLst>
          </p:cNvPr>
          <p:cNvSpPr txBox="1"/>
          <p:nvPr/>
        </p:nvSpPr>
        <p:spPr>
          <a:xfrm>
            <a:off x="3693213" y="493950"/>
            <a:ext cx="4805571" cy="461665"/>
          </a:xfrm>
          <a:prstGeom prst="rect">
            <a:avLst/>
          </a:prstGeom>
          <a:noFill/>
        </p:spPr>
        <p:txBody>
          <a:bodyPr wrap="square" lIns="91440" tIns="45720" rIns="91440" bIns="45720" rtlCol="0" anchor="t">
            <a:spAutoFit/>
          </a:bodyPr>
          <a:lstStyle/>
          <a:p>
            <a:pPr algn="ctr"/>
            <a:r>
              <a:rPr lang="nl-BE" sz="2400" err="1"/>
              <a:t>Surveyed</a:t>
            </a:r>
            <a:r>
              <a:rPr lang="nl-BE" sz="2400"/>
              <a:t> </a:t>
            </a:r>
            <a:r>
              <a:rPr lang="nl-BE" sz="2400" err="1"/>
              <a:t>perceptions</a:t>
            </a:r>
            <a:endParaRPr lang="nl-BE" sz="2400"/>
          </a:p>
        </p:txBody>
      </p:sp>
      <p:grpSp>
        <p:nvGrpSpPr>
          <p:cNvPr id="12" name="Group 11">
            <a:extLst>
              <a:ext uri="{FF2B5EF4-FFF2-40B4-BE49-F238E27FC236}">
                <a16:creationId xmlns:a16="http://schemas.microsoft.com/office/drawing/2014/main" id="{8BD4E673-4754-0715-682E-B70CCCF12428}"/>
              </a:ext>
            </a:extLst>
          </p:cNvPr>
          <p:cNvGrpSpPr/>
          <p:nvPr/>
        </p:nvGrpSpPr>
        <p:grpSpPr>
          <a:xfrm>
            <a:off x="404973" y="2685668"/>
            <a:ext cx="11382053" cy="369332"/>
            <a:chOff x="417815" y="2866489"/>
            <a:chExt cx="11382053" cy="369332"/>
          </a:xfrm>
        </p:grpSpPr>
        <p:sp>
          <p:nvSpPr>
            <p:cNvPr id="6" name="TextBox 5">
              <a:extLst>
                <a:ext uri="{FF2B5EF4-FFF2-40B4-BE49-F238E27FC236}">
                  <a16:creationId xmlns:a16="http://schemas.microsoft.com/office/drawing/2014/main" id="{A3ACDC3B-C020-8A68-074D-B5AB0A6349F9}"/>
                </a:ext>
              </a:extLst>
            </p:cNvPr>
            <p:cNvSpPr txBox="1"/>
            <p:nvPr/>
          </p:nvSpPr>
          <p:spPr>
            <a:xfrm>
              <a:off x="417815" y="2866489"/>
              <a:ext cx="291443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solidFill>
                    <a:schemeClr val="tx2"/>
                  </a:solidFill>
                </a:rPr>
                <a:t>Transparency</a:t>
              </a:r>
            </a:p>
          </p:txBody>
        </p:sp>
        <p:sp>
          <p:nvSpPr>
            <p:cNvPr id="7" name="TextBox 6">
              <a:extLst>
                <a:ext uri="{FF2B5EF4-FFF2-40B4-BE49-F238E27FC236}">
                  <a16:creationId xmlns:a16="http://schemas.microsoft.com/office/drawing/2014/main" id="{0DA0B979-001D-9A06-EBEA-6663443837E5}"/>
                </a:ext>
              </a:extLst>
            </p:cNvPr>
            <p:cNvSpPr txBox="1"/>
            <p:nvPr/>
          </p:nvSpPr>
          <p:spPr>
            <a:xfrm>
              <a:off x="4651623" y="2866489"/>
              <a:ext cx="291443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solidFill>
                    <a:schemeClr val="tx2"/>
                  </a:solidFill>
                </a:rPr>
                <a:t>Control</a:t>
              </a:r>
            </a:p>
          </p:txBody>
        </p:sp>
        <p:sp>
          <p:nvSpPr>
            <p:cNvPr id="8" name="TextBox 7">
              <a:extLst>
                <a:ext uri="{FF2B5EF4-FFF2-40B4-BE49-F238E27FC236}">
                  <a16:creationId xmlns:a16="http://schemas.microsoft.com/office/drawing/2014/main" id="{BA601552-718F-DF29-A0E1-19C24C57CA13}"/>
                </a:ext>
              </a:extLst>
            </p:cNvPr>
            <p:cNvSpPr txBox="1"/>
            <p:nvPr/>
          </p:nvSpPr>
          <p:spPr>
            <a:xfrm>
              <a:off x="8885432" y="2866489"/>
              <a:ext cx="291443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solidFill>
                    <a:schemeClr val="tx2"/>
                  </a:solidFill>
                </a:rPr>
                <a:t>Understanding</a:t>
              </a:r>
            </a:p>
          </p:txBody>
        </p:sp>
      </p:grpSp>
      <p:sp>
        <p:nvSpPr>
          <p:cNvPr id="9" name="TextBox 8">
            <a:extLst>
              <a:ext uri="{FF2B5EF4-FFF2-40B4-BE49-F238E27FC236}">
                <a16:creationId xmlns:a16="http://schemas.microsoft.com/office/drawing/2014/main" id="{6494D726-A0CD-9552-D143-CFDACC3FADBD}"/>
              </a:ext>
            </a:extLst>
          </p:cNvPr>
          <p:cNvSpPr txBox="1"/>
          <p:nvPr/>
        </p:nvSpPr>
        <p:spPr>
          <a:xfrm>
            <a:off x="422801" y="5133581"/>
            <a:ext cx="291443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solidFill>
                  <a:schemeClr val="tx2"/>
                </a:solidFill>
              </a:rPr>
              <a:t>Trust</a:t>
            </a:r>
          </a:p>
        </p:txBody>
      </p:sp>
      <p:sp>
        <p:nvSpPr>
          <p:cNvPr id="10" name="TextBox 9">
            <a:extLst>
              <a:ext uri="{FF2B5EF4-FFF2-40B4-BE49-F238E27FC236}">
                <a16:creationId xmlns:a16="http://schemas.microsoft.com/office/drawing/2014/main" id="{91D5B0D3-3346-252C-4930-102B3EBBEAAB}"/>
              </a:ext>
            </a:extLst>
          </p:cNvPr>
          <p:cNvSpPr txBox="1"/>
          <p:nvPr/>
        </p:nvSpPr>
        <p:spPr>
          <a:xfrm>
            <a:off x="4638781" y="5133581"/>
            <a:ext cx="291443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solidFill>
                  <a:schemeClr val="tx2"/>
                </a:solidFill>
              </a:rPr>
              <a:t>Usability</a:t>
            </a:r>
          </a:p>
        </p:txBody>
      </p:sp>
      <p:sp>
        <p:nvSpPr>
          <p:cNvPr id="11" name="TextBox 10">
            <a:extLst>
              <a:ext uri="{FF2B5EF4-FFF2-40B4-BE49-F238E27FC236}">
                <a16:creationId xmlns:a16="http://schemas.microsoft.com/office/drawing/2014/main" id="{03D6D6C0-4495-28D6-D1D8-AE5A0E721E67}"/>
              </a:ext>
            </a:extLst>
          </p:cNvPr>
          <p:cNvSpPr txBox="1"/>
          <p:nvPr/>
        </p:nvSpPr>
        <p:spPr>
          <a:xfrm>
            <a:off x="8872590" y="5133581"/>
            <a:ext cx="291443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solidFill>
                  <a:schemeClr val="tx2"/>
                </a:solidFill>
              </a:rPr>
              <a:t>Intention to use</a:t>
            </a:r>
          </a:p>
        </p:txBody>
      </p:sp>
      <p:sp>
        <p:nvSpPr>
          <p:cNvPr id="13" name="TextBox 12">
            <a:extLst>
              <a:ext uri="{FF2B5EF4-FFF2-40B4-BE49-F238E27FC236}">
                <a16:creationId xmlns:a16="http://schemas.microsoft.com/office/drawing/2014/main" id="{93F22282-41B1-2E13-F586-2F931DD794F0}"/>
              </a:ext>
            </a:extLst>
          </p:cNvPr>
          <p:cNvSpPr txBox="1"/>
          <p:nvPr/>
        </p:nvSpPr>
        <p:spPr>
          <a:xfrm>
            <a:off x="8872590" y="5507198"/>
            <a:ext cx="2914436" cy="523220"/>
          </a:xfrm>
          <a:prstGeom prst="rect">
            <a:avLst/>
          </a:prstGeom>
          <a:noFill/>
        </p:spPr>
        <p:txBody>
          <a:bodyPr wrap="square" rtlCol="0">
            <a:spAutoFit/>
          </a:bodyPr>
          <a:lstStyle/>
          <a:p>
            <a:pPr algn="ctr"/>
            <a:r>
              <a:rPr lang="en-US" sz="1400"/>
              <a:t>I plan to use this website in the future.</a:t>
            </a:r>
            <a:endParaRPr lang="en-BE" sz="1400"/>
          </a:p>
        </p:txBody>
      </p:sp>
      <p:sp>
        <p:nvSpPr>
          <p:cNvPr id="14" name="TextBox 13">
            <a:extLst>
              <a:ext uri="{FF2B5EF4-FFF2-40B4-BE49-F238E27FC236}">
                <a16:creationId xmlns:a16="http://schemas.microsoft.com/office/drawing/2014/main" id="{48923E74-DA8D-D818-A631-283A2E09FFF9}"/>
              </a:ext>
            </a:extLst>
          </p:cNvPr>
          <p:cNvSpPr txBox="1"/>
          <p:nvPr/>
        </p:nvSpPr>
        <p:spPr>
          <a:xfrm>
            <a:off x="4638781" y="5524627"/>
            <a:ext cx="2914436" cy="307777"/>
          </a:xfrm>
          <a:prstGeom prst="rect">
            <a:avLst/>
          </a:prstGeom>
          <a:noFill/>
        </p:spPr>
        <p:txBody>
          <a:bodyPr wrap="square" rtlCol="0">
            <a:spAutoFit/>
          </a:bodyPr>
          <a:lstStyle/>
          <a:p>
            <a:pPr algn="ctr"/>
            <a:r>
              <a:rPr lang="en-US" sz="1400"/>
              <a:t>I found the website easy to use.</a:t>
            </a:r>
            <a:endParaRPr lang="en-BE" sz="1400"/>
          </a:p>
        </p:txBody>
      </p:sp>
      <p:sp>
        <p:nvSpPr>
          <p:cNvPr id="15" name="TextBox 14">
            <a:extLst>
              <a:ext uri="{FF2B5EF4-FFF2-40B4-BE49-F238E27FC236}">
                <a16:creationId xmlns:a16="http://schemas.microsoft.com/office/drawing/2014/main" id="{D6B538A0-B8FD-561A-86C8-871EB795A185}"/>
              </a:ext>
            </a:extLst>
          </p:cNvPr>
          <p:cNvSpPr txBox="1"/>
          <p:nvPr/>
        </p:nvSpPr>
        <p:spPr>
          <a:xfrm>
            <a:off x="422801" y="5507198"/>
            <a:ext cx="2914436" cy="523220"/>
          </a:xfrm>
          <a:prstGeom prst="rect">
            <a:avLst/>
          </a:prstGeom>
          <a:noFill/>
        </p:spPr>
        <p:txBody>
          <a:bodyPr wrap="square" rtlCol="0">
            <a:spAutoFit/>
          </a:bodyPr>
          <a:lstStyle/>
          <a:p>
            <a:pPr algn="ctr"/>
            <a:r>
              <a:rPr lang="en-US" sz="1400"/>
              <a:t>I trust the way my personal data is handled.</a:t>
            </a:r>
            <a:endParaRPr lang="en-BE" sz="1400"/>
          </a:p>
        </p:txBody>
      </p:sp>
      <p:sp>
        <p:nvSpPr>
          <p:cNvPr id="19" name="TextBox 18">
            <a:extLst>
              <a:ext uri="{FF2B5EF4-FFF2-40B4-BE49-F238E27FC236}">
                <a16:creationId xmlns:a16="http://schemas.microsoft.com/office/drawing/2014/main" id="{831FF02E-D27D-2394-6479-307E39530567}"/>
              </a:ext>
            </a:extLst>
          </p:cNvPr>
          <p:cNvSpPr txBox="1"/>
          <p:nvPr/>
        </p:nvSpPr>
        <p:spPr>
          <a:xfrm>
            <a:off x="422801" y="3055000"/>
            <a:ext cx="2914436" cy="523220"/>
          </a:xfrm>
          <a:prstGeom prst="rect">
            <a:avLst/>
          </a:prstGeom>
          <a:noFill/>
        </p:spPr>
        <p:txBody>
          <a:bodyPr wrap="square" rtlCol="0">
            <a:spAutoFit/>
          </a:bodyPr>
          <a:lstStyle/>
          <a:p>
            <a:pPr algn="ctr"/>
            <a:r>
              <a:rPr lang="en-US" sz="1400"/>
              <a:t>I have a clear view of how my personal data is processed.</a:t>
            </a:r>
            <a:endParaRPr lang="en-BE" sz="1400"/>
          </a:p>
        </p:txBody>
      </p:sp>
      <p:sp>
        <p:nvSpPr>
          <p:cNvPr id="20" name="TextBox 19">
            <a:extLst>
              <a:ext uri="{FF2B5EF4-FFF2-40B4-BE49-F238E27FC236}">
                <a16:creationId xmlns:a16="http://schemas.microsoft.com/office/drawing/2014/main" id="{093FE7CC-0908-B7DC-6468-870AD5BB2CFC}"/>
              </a:ext>
            </a:extLst>
          </p:cNvPr>
          <p:cNvSpPr txBox="1"/>
          <p:nvPr/>
        </p:nvSpPr>
        <p:spPr>
          <a:xfrm>
            <a:off x="4656609" y="3055000"/>
            <a:ext cx="2914436" cy="523220"/>
          </a:xfrm>
          <a:prstGeom prst="rect">
            <a:avLst/>
          </a:prstGeom>
          <a:noFill/>
        </p:spPr>
        <p:txBody>
          <a:bodyPr wrap="square" rtlCol="0">
            <a:spAutoFit/>
          </a:bodyPr>
          <a:lstStyle/>
          <a:p>
            <a:pPr algn="ctr"/>
            <a:r>
              <a:rPr lang="en-US" sz="1400"/>
              <a:t>I feel like I have control over my personal data.</a:t>
            </a:r>
            <a:endParaRPr lang="en-BE" sz="1400"/>
          </a:p>
        </p:txBody>
      </p:sp>
      <p:sp>
        <p:nvSpPr>
          <p:cNvPr id="21" name="TextBox 20">
            <a:extLst>
              <a:ext uri="{FF2B5EF4-FFF2-40B4-BE49-F238E27FC236}">
                <a16:creationId xmlns:a16="http://schemas.microsoft.com/office/drawing/2014/main" id="{A4A96552-251D-FE8A-7538-F9A509AFB9D5}"/>
              </a:ext>
            </a:extLst>
          </p:cNvPr>
          <p:cNvSpPr txBox="1"/>
          <p:nvPr/>
        </p:nvSpPr>
        <p:spPr>
          <a:xfrm>
            <a:off x="8854761" y="3020927"/>
            <a:ext cx="2914436" cy="523220"/>
          </a:xfrm>
          <a:prstGeom prst="rect">
            <a:avLst/>
          </a:prstGeom>
          <a:noFill/>
        </p:spPr>
        <p:txBody>
          <a:bodyPr wrap="square" rtlCol="0">
            <a:spAutoFit/>
          </a:bodyPr>
          <a:lstStyle/>
          <a:p>
            <a:pPr algn="ctr"/>
            <a:r>
              <a:rPr lang="en-US" sz="1400"/>
              <a:t>I understand how my personal data is processed.</a:t>
            </a:r>
            <a:endParaRPr lang="en-BE" sz="1400"/>
          </a:p>
        </p:txBody>
      </p:sp>
      <p:pic>
        <p:nvPicPr>
          <p:cNvPr id="23" name="Graphic 22" descr="Eye with solid fill">
            <a:extLst>
              <a:ext uri="{FF2B5EF4-FFF2-40B4-BE49-F238E27FC236}">
                <a16:creationId xmlns:a16="http://schemas.microsoft.com/office/drawing/2014/main" id="{E335BE1C-331F-8C91-496E-72040630694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04991" y="1586602"/>
            <a:ext cx="914400" cy="914400"/>
          </a:xfrm>
          <a:prstGeom prst="rect">
            <a:avLst/>
          </a:prstGeom>
        </p:spPr>
      </p:pic>
      <p:pic>
        <p:nvPicPr>
          <p:cNvPr id="27" name="Graphic 26" descr="Steering Wheel with solid fill">
            <a:extLst>
              <a:ext uri="{FF2B5EF4-FFF2-40B4-BE49-F238E27FC236}">
                <a16:creationId xmlns:a16="http://schemas.microsoft.com/office/drawing/2014/main" id="{017732C0-1D3E-3201-8D4F-F3F8DC3B647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56627" y="1592066"/>
            <a:ext cx="914400" cy="914400"/>
          </a:xfrm>
          <a:prstGeom prst="rect">
            <a:avLst/>
          </a:prstGeom>
        </p:spPr>
      </p:pic>
      <p:pic>
        <p:nvPicPr>
          <p:cNvPr id="29" name="Graphic 28" descr="Lights On with solid fill">
            <a:extLst>
              <a:ext uri="{FF2B5EF4-FFF2-40B4-BE49-F238E27FC236}">
                <a16:creationId xmlns:a16="http://schemas.microsoft.com/office/drawing/2014/main" id="{7CEF5F66-A6DC-6B93-9BDC-08BBFA7F2C0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872609" y="1594191"/>
            <a:ext cx="914400" cy="914400"/>
          </a:xfrm>
          <a:prstGeom prst="rect">
            <a:avLst/>
          </a:prstGeom>
        </p:spPr>
      </p:pic>
      <p:pic>
        <p:nvPicPr>
          <p:cNvPr id="31" name="Graphic 30" descr="Handshake with solid fill">
            <a:extLst>
              <a:ext uri="{FF2B5EF4-FFF2-40B4-BE49-F238E27FC236}">
                <a16:creationId xmlns:a16="http://schemas.microsoft.com/office/drawing/2014/main" id="{C0F25E72-2AD4-ABEC-6809-ED70F06C764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404991" y="4258711"/>
            <a:ext cx="914400" cy="914400"/>
          </a:xfrm>
          <a:prstGeom prst="rect">
            <a:avLst/>
          </a:prstGeom>
        </p:spPr>
      </p:pic>
      <p:pic>
        <p:nvPicPr>
          <p:cNvPr id="33" name="Graphic 32" descr="Cursor with solid fill">
            <a:extLst>
              <a:ext uri="{FF2B5EF4-FFF2-40B4-BE49-F238E27FC236}">
                <a16:creationId xmlns:a16="http://schemas.microsoft.com/office/drawing/2014/main" id="{62FCC60E-D688-2DCD-3A1D-E7FE3F834E0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638799" y="4258711"/>
            <a:ext cx="914400" cy="914400"/>
          </a:xfrm>
          <a:prstGeom prst="rect">
            <a:avLst/>
          </a:prstGeom>
        </p:spPr>
      </p:pic>
      <p:pic>
        <p:nvPicPr>
          <p:cNvPr id="35" name="Graphic 34" descr="Bullseye with solid fill">
            <a:extLst>
              <a:ext uri="{FF2B5EF4-FFF2-40B4-BE49-F238E27FC236}">
                <a16:creationId xmlns:a16="http://schemas.microsoft.com/office/drawing/2014/main" id="{06B67392-E380-D60F-16C2-CC66D64BDE9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872609" y="4160578"/>
            <a:ext cx="914400" cy="914400"/>
          </a:xfrm>
          <a:prstGeom prst="rect">
            <a:avLst/>
          </a:prstGeom>
        </p:spPr>
      </p:pic>
      <p:pic>
        <p:nvPicPr>
          <p:cNvPr id="16" name="Graphic 15" descr="Clipboard with solid fill">
            <a:extLst>
              <a:ext uri="{FF2B5EF4-FFF2-40B4-BE49-F238E27FC236}">
                <a16:creationId xmlns:a16="http://schemas.microsoft.com/office/drawing/2014/main" id="{4FA2A00F-70A4-491A-71B0-EF92C7758EE4}"/>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400802" y="-9475873"/>
            <a:ext cx="24993600" cy="24993600"/>
          </a:xfrm>
          <a:prstGeom prst="rect">
            <a:avLst/>
          </a:prstGeom>
        </p:spPr>
      </p:pic>
    </p:spTree>
    <p:extLst>
      <p:ext uri="{BB962C8B-B14F-4D97-AF65-F5344CB8AC3E}">
        <p14:creationId xmlns:p14="http://schemas.microsoft.com/office/powerpoint/2010/main" val="6044470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F54C1A3-4401-0DE8-AA07-7BA109264843}"/>
              </a:ext>
            </a:extLst>
          </p:cNvPr>
          <p:cNvSpPr/>
          <p:nvPr/>
        </p:nvSpPr>
        <p:spPr>
          <a:xfrm>
            <a:off x="0" y="0"/>
            <a:ext cx="12192000" cy="6858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BE"/>
          </a:p>
        </p:txBody>
      </p:sp>
      <p:sp>
        <p:nvSpPr>
          <p:cNvPr id="5" name="TextBox 4">
            <a:extLst>
              <a:ext uri="{FF2B5EF4-FFF2-40B4-BE49-F238E27FC236}">
                <a16:creationId xmlns:a16="http://schemas.microsoft.com/office/drawing/2014/main" id="{896D0DD2-E50A-DDF6-105B-D823AF1F65E8}"/>
              </a:ext>
            </a:extLst>
          </p:cNvPr>
          <p:cNvSpPr txBox="1"/>
          <p:nvPr/>
        </p:nvSpPr>
        <p:spPr>
          <a:xfrm>
            <a:off x="3693213" y="493950"/>
            <a:ext cx="4805571" cy="830997"/>
          </a:xfrm>
          <a:prstGeom prst="rect">
            <a:avLst/>
          </a:prstGeom>
          <a:noFill/>
        </p:spPr>
        <p:txBody>
          <a:bodyPr wrap="square" lIns="91440" tIns="45720" rIns="91440" bIns="45720" rtlCol="0" anchor="t">
            <a:spAutoFit/>
          </a:bodyPr>
          <a:lstStyle/>
          <a:p>
            <a:pPr algn="ctr"/>
            <a:r>
              <a:rPr lang="en-US" sz="2400"/>
              <a:t>The integration of a </a:t>
            </a:r>
            <a:r>
              <a:rPr lang="en-US" sz="2400" b="1"/>
              <a:t>data vault </a:t>
            </a:r>
            <a:r>
              <a:rPr lang="en-US" sz="2400"/>
              <a:t>has a </a:t>
            </a:r>
            <a:r>
              <a:rPr lang="en-US" sz="2400" b="1"/>
              <a:t>significant positive impact</a:t>
            </a:r>
            <a:r>
              <a:rPr lang="en-US" sz="2400"/>
              <a:t> on:</a:t>
            </a:r>
            <a:endParaRPr lang="nl-BE" sz="2400"/>
          </a:p>
        </p:txBody>
      </p:sp>
      <p:grpSp>
        <p:nvGrpSpPr>
          <p:cNvPr id="12" name="Group 11">
            <a:extLst>
              <a:ext uri="{FF2B5EF4-FFF2-40B4-BE49-F238E27FC236}">
                <a16:creationId xmlns:a16="http://schemas.microsoft.com/office/drawing/2014/main" id="{8BD4E673-4754-0715-682E-B70CCCF12428}"/>
              </a:ext>
            </a:extLst>
          </p:cNvPr>
          <p:cNvGrpSpPr/>
          <p:nvPr/>
        </p:nvGrpSpPr>
        <p:grpSpPr>
          <a:xfrm>
            <a:off x="387146" y="3624344"/>
            <a:ext cx="11382053" cy="369332"/>
            <a:chOff x="417815" y="2866489"/>
            <a:chExt cx="11382053" cy="369332"/>
          </a:xfrm>
        </p:grpSpPr>
        <p:sp>
          <p:nvSpPr>
            <p:cNvPr id="6" name="TextBox 5">
              <a:extLst>
                <a:ext uri="{FF2B5EF4-FFF2-40B4-BE49-F238E27FC236}">
                  <a16:creationId xmlns:a16="http://schemas.microsoft.com/office/drawing/2014/main" id="{A3ACDC3B-C020-8A68-074D-B5AB0A6349F9}"/>
                </a:ext>
              </a:extLst>
            </p:cNvPr>
            <p:cNvSpPr txBox="1"/>
            <p:nvPr/>
          </p:nvSpPr>
          <p:spPr>
            <a:xfrm>
              <a:off x="417815" y="2866489"/>
              <a:ext cx="291443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solidFill>
                    <a:schemeClr val="tx2"/>
                  </a:solidFill>
                </a:rPr>
                <a:t>Transparency</a:t>
              </a:r>
            </a:p>
          </p:txBody>
        </p:sp>
        <p:sp>
          <p:nvSpPr>
            <p:cNvPr id="7" name="TextBox 6">
              <a:extLst>
                <a:ext uri="{FF2B5EF4-FFF2-40B4-BE49-F238E27FC236}">
                  <a16:creationId xmlns:a16="http://schemas.microsoft.com/office/drawing/2014/main" id="{0DA0B979-001D-9A06-EBEA-6663443837E5}"/>
                </a:ext>
              </a:extLst>
            </p:cNvPr>
            <p:cNvSpPr txBox="1"/>
            <p:nvPr/>
          </p:nvSpPr>
          <p:spPr>
            <a:xfrm>
              <a:off x="4651623" y="2866489"/>
              <a:ext cx="291443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solidFill>
                    <a:schemeClr val="tx2"/>
                  </a:solidFill>
                </a:rPr>
                <a:t>Control</a:t>
              </a:r>
            </a:p>
          </p:txBody>
        </p:sp>
        <p:sp>
          <p:nvSpPr>
            <p:cNvPr id="8" name="TextBox 7">
              <a:extLst>
                <a:ext uri="{FF2B5EF4-FFF2-40B4-BE49-F238E27FC236}">
                  <a16:creationId xmlns:a16="http://schemas.microsoft.com/office/drawing/2014/main" id="{BA601552-718F-DF29-A0E1-19C24C57CA13}"/>
                </a:ext>
              </a:extLst>
            </p:cNvPr>
            <p:cNvSpPr txBox="1"/>
            <p:nvPr/>
          </p:nvSpPr>
          <p:spPr>
            <a:xfrm>
              <a:off x="8885432" y="2866489"/>
              <a:ext cx="291443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solidFill>
                    <a:schemeClr val="tx2"/>
                  </a:solidFill>
                </a:rPr>
                <a:t>Understanding</a:t>
              </a:r>
            </a:p>
          </p:txBody>
        </p:sp>
      </p:grpSp>
      <p:sp>
        <p:nvSpPr>
          <p:cNvPr id="19" name="TextBox 18">
            <a:extLst>
              <a:ext uri="{FF2B5EF4-FFF2-40B4-BE49-F238E27FC236}">
                <a16:creationId xmlns:a16="http://schemas.microsoft.com/office/drawing/2014/main" id="{831FF02E-D27D-2394-6479-307E39530567}"/>
              </a:ext>
            </a:extLst>
          </p:cNvPr>
          <p:cNvSpPr txBox="1"/>
          <p:nvPr/>
        </p:nvSpPr>
        <p:spPr>
          <a:xfrm>
            <a:off x="404974" y="3993676"/>
            <a:ext cx="2914436" cy="523220"/>
          </a:xfrm>
          <a:prstGeom prst="rect">
            <a:avLst/>
          </a:prstGeom>
          <a:noFill/>
        </p:spPr>
        <p:txBody>
          <a:bodyPr wrap="square" rtlCol="0">
            <a:spAutoFit/>
          </a:bodyPr>
          <a:lstStyle/>
          <a:p>
            <a:pPr algn="ctr"/>
            <a:r>
              <a:rPr lang="nl-NL" sz="1400"/>
              <a:t>I have a </a:t>
            </a:r>
            <a:r>
              <a:rPr lang="nl-NL" sz="1400" err="1"/>
              <a:t>clear</a:t>
            </a:r>
            <a:r>
              <a:rPr lang="nl-NL" sz="1400"/>
              <a:t> view of </a:t>
            </a:r>
            <a:r>
              <a:rPr lang="nl-NL" sz="1400" err="1"/>
              <a:t>how</a:t>
            </a:r>
            <a:r>
              <a:rPr lang="nl-NL" sz="1400"/>
              <a:t> </a:t>
            </a:r>
            <a:r>
              <a:rPr lang="nl-NL" sz="1400" err="1"/>
              <a:t>my</a:t>
            </a:r>
            <a:r>
              <a:rPr lang="nl-NL" sz="1400"/>
              <a:t> personal data is </a:t>
            </a:r>
            <a:r>
              <a:rPr lang="nl-NL" sz="1400" err="1"/>
              <a:t>processed</a:t>
            </a:r>
            <a:r>
              <a:rPr lang="nl-NL" sz="1400"/>
              <a:t>.</a:t>
            </a:r>
            <a:endParaRPr lang="en-BE" sz="1400"/>
          </a:p>
        </p:txBody>
      </p:sp>
      <p:sp>
        <p:nvSpPr>
          <p:cNvPr id="20" name="TextBox 19">
            <a:extLst>
              <a:ext uri="{FF2B5EF4-FFF2-40B4-BE49-F238E27FC236}">
                <a16:creationId xmlns:a16="http://schemas.microsoft.com/office/drawing/2014/main" id="{093FE7CC-0908-B7DC-6468-870AD5BB2CFC}"/>
              </a:ext>
            </a:extLst>
          </p:cNvPr>
          <p:cNvSpPr txBox="1"/>
          <p:nvPr/>
        </p:nvSpPr>
        <p:spPr>
          <a:xfrm>
            <a:off x="4638782" y="3993676"/>
            <a:ext cx="2914436" cy="523220"/>
          </a:xfrm>
          <a:prstGeom prst="rect">
            <a:avLst/>
          </a:prstGeom>
          <a:noFill/>
        </p:spPr>
        <p:txBody>
          <a:bodyPr wrap="square" rtlCol="0">
            <a:spAutoFit/>
          </a:bodyPr>
          <a:lstStyle/>
          <a:p>
            <a:pPr algn="ctr"/>
            <a:r>
              <a:rPr lang="nl-NL" sz="1400"/>
              <a:t>I feel like I have control over </a:t>
            </a:r>
            <a:r>
              <a:rPr lang="nl-NL" sz="1400" err="1"/>
              <a:t>my</a:t>
            </a:r>
            <a:r>
              <a:rPr lang="nl-NL" sz="1400"/>
              <a:t> personal data.</a:t>
            </a:r>
            <a:endParaRPr lang="en-BE" sz="1400"/>
          </a:p>
        </p:txBody>
      </p:sp>
      <p:sp>
        <p:nvSpPr>
          <p:cNvPr id="21" name="TextBox 20">
            <a:extLst>
              <a:ext uri="{FF2B5EF4-FFF2-40B4-BE49-F238E27FC236}">
                <a16:creationId xmlns:a16="http://schemas.microsoft.com/office/drawing/2014/main" id="{A4A96552-251D-FE8A-7538-F9A509AFB9D5}"/>
              </a:ext>
            </a:extLst>
          </p:cNvPr>
          <p:cNvSpPr txBox="1"/>
          <p:nvPr/>
        </p:nvSpPr>
        <p:spPr>
          <a:xfrm>
            <a:off x="8836934" y="3959603"/>
            <a:ext cx="2914436" cy="523220"/>
          </a:xfrm>
          <a:prstGeom prst="rect">
            <a:avLst/>
          </a:prstGeom>
          <a:noFill/>
        </p:spPr>
        <p:txBody>
          <a:bodyPr wrap="square" rtlCol="0">
            <a:spAutoFit/>
          </a:bodyPr>
          <a:lstStyle/>
          <a:p>
            <a:pPr algn="ctr"/>
            <a:r>
              <a:rPr lang="nl-NL" sz="1400"/>
              <a:t>I </a:t>
            </a:r>
            <a:r>
              <a:rPr lang="nl-NL" sz="1400" err="1"/>
              <a:t>understand</a:t>
            </a:r>
            <a:r>
              <a:rPr lang="nl-NL" sz="1400"/>
              <a:t> </a:t>
            </a:r>
            <a:r>
              <a:rPr lang="nl-NL" sz="1400" err="1"/>
              <a:t>how</a:t>
            </a:r>
            <a:r>
              <a:rPr lang="nl-NL" sz="1400"/>
              <a:t> </a:t>
            </a:r>
            <a:r>
              <a:rPr lang="nl-NL" sz="1400" err="1"/>
              <a:t>my</a:t>
            </a:r>
            <a:r>
              <a:rPr lang="nl-NL" sz="1400"/>
              <a:t> personal data is </a:t>
            </a:r>
            <a:r>
              <a:rPr lang="nl-NL" sz="1400" err="1"/>
              <a:t>processed</a:t>
            </a:r>
            <a:r>
              <a:rPr lang="nl-NL" sz="1400"/>
              <a:t>.</a:t>
            </a:r>
            <a:endParaRPr lang="en-BE" sz="1400"/>
          </a:p>
        </p:txBody>
      </p:sp>
      <p:pic>
        <p:nvPicPr>
          <p:cNvPr id="23" name="Graphic 22" descr="Eye with solid fill">
            <a:extLst>
              <a:ext uri="{FF2B5EF4-FFF2-40B4-BE49-F238E27FC236}">
                <a16:creationId xmlns:a16="http://schemas.microsoft.com/office/drawing/2014/main" id="{E335BE1C-331F-8C91-496E-72040630694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87164" y="2525278"/>
            <a:ext cx="914400" cy="914400"/>
          </a:xfrm>
          <a:prstGeom prst="rect">
            <a:avLst/>
          </a:prstGeom>
        </p:spPr>
      </p:pic>
      <p:pic>
        <p:nvPicPr>
          <p:cNvPr id="27" name="Graphic 26" descr="Steering Wheel with solid fill">
            <a:extLst>
              <a:ext uri="{FF2B5EF4-FFF2-40B4-BE49-F238E27FC236}">
                <a16:creationId xmlns:a16="http://schemas.microsoft.com/office/drawing/2014/main" id="{017732C0-1D3E-3201-8D4F-F3F8DC3B647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38800" y="2530742"/>
            <a:ext cx="914400" cy="914400"/>
          </a:xfrm>
          <a:prstGeom prst="rect">
            <a:avLst/>
          </a:prstGeom>
        </p:spPr>
      </p:pic>
      <p:pic>
        <p:nvPicPr>
          <p:cNvPr id="29" name="Graphic 28" descr="Lights On with solid fill">
            <a:extLst>
              <a:ext uri="{FF2B5EF4-FFF2-40B4-BE49-F238E27FC236}">
                <a16:creationId xmlns:a16="http://schemas.microsoft.com/office/drawing/2014/main" id="{7CEF5F66-A6DC-6B93-9BDC-08BBFA7F2C0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854782" y="2532867"/>
            <a:ext cx="914400" cy="914400"/>
          </a:xfrm>
          <a:prstGeom prst="rect">
            <a:avLst/>
          </a:prstGeom>
        </p:spPr>
      </p:pic>
      <p:pic>
        <p:nvPicPr>
          <p:cNvPr id="3" name="Picture 2">
            <a:extLst>
              <a:ext uri="{FF2B5EF4-FFF2-40B4-BE49-F238E27FC236}">
                <a16:creationId xmlns:a16="http://schemas.microsoft.com/office/drawing/2014/main" id="{DE7DFA05-5E4D-60AF-E8F9-81682A41DE39}"/>
              </a:ext>
            </a:extLst>
          </p:cNvPr>
          <p:cNvPicPr>
            <a:picLocks noChangeAspect="1"/>
          </p:cNvPicPr>
          <p:nvPr/>
        </p:nvPicPr>
        <p:blipFill>
          <a:blip r:embed="rId9"/>
          <a:stretch>
            <a:fillRect/>
          </a:stretch>
        </p:blipFill>
        <p:spPr>
          <a:xfrm>
            <a:off x="2535998" y="3624344"/>
            <a:ext cx="369332" cy="369332"/>
          </a:xfrm>
          <a:prstGeom prst="rect">
            <a:avLst/>
          </a:prstGeom>
        </p:spPr>
      </p:pic>
      <p:pic>
        <p:nvPicPr>
          <p:cNvPr id="9" name="Picture 8">
            <a:extLst>
              <a:ext uri="{FF2B5EF4-FFF2-40B4-BE49-F238E27FC236}">
                <a16:creationId xmlns:a16="http://schemas.microsoft.com/office/drawing/2014/main" id="{D1B4F20E-9551-A219-9637-26FACB05F93E}"/>
              </a:ext>
            </a:extLst>
          </p:cNvPr>
          <p:cNvPicPr>
            <a:picLocks noChangeAspect="1"/>
          </p:cNvPicPr>
          <p:nvPr/>
        </p:nvPicPr>
        <p:blipFill>
          <a:blip r:embed="rId9"/>
          <a:stretch>
            <a:fillRect/>
          </a:stretch>
        </p:blipFill>
        <p:spPr>
          <a:xfrm>
            <a:off x="6482832" y="3624344"/>
            <a:ext cx="369332" cy="369332"/>
          </a:xfrm>
          <a:prstGeom prst="rect">
            <a:avLst/>
          </a:prstGeom>
        </p:spPr>
      </p:pic>
      <p:pic>
        <p:nvPicPr>
          <p:cNvPr id="10" name="Picture 9">
            <a:extLst>
              <a:ext uri="{FF2B5EF4-FFF2-40B4-BE49-F238E27FC236}">
                <a16:creationId xmlns:a16="http://schemas.microsoft.com/office/drawing/2014/main" id="{56683DDF-FFB0-A49A-BC7A-3883D4488A97}"/>
              </a:ext>
            </a:extLst>
          </p:cNvPr>
          <p:cNvPicPr>
            <a:picLocks noChangeAspect="1"/>
          </p:cNvPicPr>
          <p:nvPr/>
        </p:nvPicPr>
        <p:blipFill>
          <a:blip r:embed="rId9"/>
          <a:stretch>
            <a:fillRect/>
          </a:stretch>
        </p:blipFill>
        <p:spPr>
          <a:xfrm>
            <a:off x="11081036" y="3624344"/>
            <a:ext cx="369332" cy="369332"/>
          </a:xfrm>
          <a:prstGeom prst="rect">
            <a:avLst/>
          </a:prstGeom>
        </p:spPr>
      </p:pic>
    </p:spTree>
    <p:extLst>
      <p:ext uri="{BB962C8B-B14F-4D97-AF65-F5344CB8AC3E}">
        <p14:creationId xmlns:p14="http://schemas.microsoft.com/office/powerpoint/2010/main" val="21882555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F54C1A3-4401-0DE8-AA07-7BA109264843}"/>
              </a:ext>
            </a:extLst>
          </p:cNvPr>
          <p:cNvSpPr/>
          <p:nvPr/>
        </p:nvSpPr>
        <p:spPr>
          <a:xfrm>
            <a:off x="0" y="0"/>
            <a:ext cx="12192000" cy="6858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BE"/>
          </a:p>
        </p:txBody>
      </p:sp>
      <p:sp>
        <p:nvSpPr>
          <p:cNvPr id="6" name="TextBox 5">
            <a:extLst>
              <a:ext uri="{FF2B5EF4-FFF2-40B4-BE49-F238E27FC236}">
                <a16:creationId xmlns:a16="http://schemas.microsoft.com/office/drawing/2014/main" id="{A3ACDC3B-C020-8A68-074D-B5AB0A6349F9}"/>
              </a:ext>
            </a:extLst>
          </p:cNvPr>
          <p:cNvSpPr txBox="1"/>
          <p:nvPr/>
        </p:nvSpPr>
        <p:spPr>
          <a:xfrm>
            <a:off x="4620954" y="1082194"/>
            <a:ext cx="291443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solidFill>
                  <a:schemeClr val="tx2"/>
                </a:solidFill>
              </a:rPr>
              <a:t>Transparency</a:t>
            </a:r>
          </a:p>
        </p:txBody>
      </p:sp>
      <p:pic>
        <p:nvPicPr>
          <p:cNvPr id="23" name="Graphic 22" descr="Eye with solid fill">
            <a:extLst>
              <a:ext uri="{FF2B5EF4-FFF2-40B4-BE49-F238E27FC236}">
                <a16:creationId xmlns:a16="http://schemas.microsoft.com/office/drawing/2014/main" id="{E335BE1C-331F-8C91-496E-72040630694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20972" y="390525"/>
            <a:ext cx="914400" cy="914400"/>
          </a:xfrm>
          <a:prstGeom prst="rect">
            <a:avLst/>
          </a:prstGeom>
        </p:spPr>
      </p:pic>
      <p:grpSp>
        <p:nvGrpSpPr>
          <p:cNvPr id="10" name="Group 9">
            <a:extLst>
              <a:ext uri="{FF2B5EF4-FFF2-40B4-BE49-F238E27FC236}">
                <a16:creationId xmlns:a16="http://schemas.microsoft.com/office/drawing/2014/main" id="{2A739A93-53F0-D84C-CFE2-2EA8DFE1C500}"/>
              </a:ext>
            </a:extLst>
          </p:cNvPr>
          <p:cNvGrpSpPr/>
          <p:nvPr/>
        </p:nvGrpSpPr>
        <p:grpSpPr>
          <a:xfrm>
            <a:off x="684425" y="3635891"/>
            <a:ext cx="5063547" cy="5673400"/>
            <a:chOff x="557425" y="2779040"/>
            <a:chExt cx="5063547" cy="5673400"/>
          </a:xfrm>
          <a:solidFill>
            <a:schemeClr val="accent1"/>
          </a:solidFill>
        </p:grpSpPr>
        <p:sp>
          <p:nvSpPr>
            <p:cNvPr id="2" name="Rectangle 1">
              <a:extLst>
                <a:ext uri="{FF2B5EF4-FFF2-40B4-BE49-F238E27FC236}">
                  <a16:creationId xmlns:a16="http://schemas.microsoft.com/office/drawing/2014/main" id="{2DBB382F-6AC1-A9DC-0707-69BD285F7A33}"/>
                </a:ext>
              </a:extLst>
            </p:cNvPr>
            <p:cNvSpPr/>
            <p:nvPr/>
          </p:nvSpPr>
          <p:spPr>
            <a:xfrm>
              <a:off x="557425" y="3618471"/>
              <a:ext cx="1447296" cy="4833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3" name="Rectangle 2">
              <a:extLst>
                <a:ext uri="{FF2B5EF4-FFF2-40B4-BE49-F238E27FC236}">
                  <a16:creationId xmlns:a16="http://schemas.microsoft.com/office/drawing/2014/main" id="{AAE585B4-C6E5-0B05-0C69-17AD9F52EFEF}"/>
                </a:ext>
              </a:extLst>
            </p:cNvPr>
            <p:cNvSpPr/>
            <p:nvPr/>
          </p:nvSpPr>
          <p:spPr>
            <a:xfrm>
              <a:off x="2365551" y="2779040"/>
              <a:ext cx="1447296" cy="5673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9" name="Rectangle 8">
              <a:extLst>
                <a:ext uri="{FF2B5EF4-FFF2-40B4-BE49-F238E27FC236}">
                  <a16:creationId xmlns:a16="http://schemas.microsoft.com/office/drawing/2014/main" id="{2549C286-8A9C-9531-C9F2-28955B270F00}"/>
                </a:ext>
              </a:extLst>
            </p:cNvPr>
            <p:cNvSpPr/>
            <p:nvPr/>
          </p:nvSpPr>
          <p:spPr>
            <a:xfrm>
              <a:off x="4173676" y="2807986"/>
              <a:ext cx="1447296" cy="564445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grpSp>
      <p:sp>
        <p:nvSpPr>
          <p:cNvPr id="11" name="TextBox 10">
            <a:extLst>
              <a:ext uri="{FF2B5EF4-FFF2-40B4-BE49-F238E27FC236}">
                <a16:creationId xmlns:a16="http://schemas.microsoft.com/office/drawing/2014/main" id="{8BF8804A-2576-3C53-1914-65907AD894FA}"/>
              </a:ext>
            </a:extLst>
          </p:cNvPr>
          <p:cNvSpPr txBox="1"/>
          <p:nvPr/>
        </p:nvSpPr>
        <p:spPr>
          <a:xfrm>
            <a:off x="684425" y="4105990"/>
            <a:ext cx="1447296" cy="369332"/>
          </a:xfrm>
          <a:prstGeom prst="rect">
            <a:avLst/>
          </a:prstGeom>
          <a:noFill/>
        </p:spPr>
        <p:txBody>
          <a:bodyPr wrap="square" rtlCol="0">
            <a:spAutoFit/>
          </a:bodyPr>
          <a:lstStyle/>
          <a:p>
            <a:pPr algn="ctr"/>
            <a:r>
              <a:rPr lang="en-US"/>
              <a:t>Cookies</a:t>
            </a:r>
            <a:endParaRPr lang="en-BE"/>
          </a:p>
        </p:txBody>
      </p:sp>
      <p:sp>
        <p:nvSpPr>
          <p:cNvPr id="13" name="TextBox 12">
            <a:extLst>
              <a:ext uri="{FF2B5EF4-FFF2-40B4-BE49-F238E27FC236}">
                <a16:creationId xmlns:a16="http://schemas.microsoft.com/office/drawing/2014/main" id="{DBB00BA5-D593-E446-C780-95CA2A0DC1B5}"/>
              </a:ext>
            </a:extLst>
          </p:cNvPr>
          <p:cNvSpPr txBox="1"/>
          <p:nvPr/>
        </p:nvSpPr>
        <p:spPr>
          <a:xfrm>
            <a:off x="2436824" y="2982963"/>
            <a:ext cx="1558749" cy="646331"/>
          </a:xfrm>
          <a:prstGeom prst="rect">
            <a:avLst/>
          </a:prstGeom>
          <a:noFill/>
        </p:spPr>
        <p:txBody>
          <a:bodyPr wrap="square" rtlCol="0">
            <a:spAutoFit/>
          </a:bodyPr>
          <a:lstStyle/>
          <a:p>
            <a:pPr algn="ctr"/>
            <a:r>
              <a:rPr lang="en-US"/>
              <a:t>Data vault transparency</a:t>
            </a:r>
            <a:endParaRPr lang="en-BE"/>
          </a:p>
        </p:txBody>
      </p:sp>
      <p:sp>
        <p:nvSpPr>
          <p:cNvPr id="14" name="TextBox 13">
            <a:extLst>
              <a:ext uri="{FF2B5EF4-FFF2-40B4-BE49-F238E27FC236}">
                <a16:creationId xmlns:a16="http://schemas.microsoft.com/office/drawing/2014/main" id="{A3B09573-60FB-3648-A09B-E104CBDCA9D3}"/>
              </a:ext>
            </a:extLst>
          </p:cNvPr>
          <p:cNvSpPr txBox="1"/>
          <p:nvPr/>
        </p:nvSpPr>
        <p:spPr>
          <a:xfrm>
            <a:off x="4244949" y="2741507"/>
            <a:ext cx="1558749" cy="923330"/>
          </a:xfrm>
          <a:prstGeom prst="rect">
            <a:avLst/>
          </a:prstGeom>
          <a:noFill/>
        </p:spPr>
        <p:txBody>
          <a:bodyPr wrap="square" rtlCol="0">
            <a:spAutoFit/>
          </a:bodyPr>
          <a:lstStyle/>
          <a:p>
            <a:pPr algn="ctr"/>
            <a:r>
              <a:rPr lang="en-US"/>
              <a:t>Data vault transparency and control</a:t>
            </a:r>
            <a:endParaRPr lang="en-BE"/>
          </a:p>
        </p:txBody>
      </p:sp>
      <p:sp>
        <p:nvSpPr>
          <p:cNvPr id="15" name="TextBox 14">
            <a:extLst>
              <a:ext uri="{FF2B5EF4-FFF2-40B4-BE49-F238E27FC236}">
                <a16:creationId xmlns:a16="http://schemas.microsoft.com/office/drawing/2014/main" id="{878AA11E-EDC1-32B8-85DE-561EB3C16043}"/>
              </a:ext>
            </a:extLst>
          </p:cNvPr>
          <p:cNvSpPr txBox="1"/>
          <p:nvPr/>
        </p:nvSpPr>
        <p:spPr>
          <a:xfrm>
            <a:off x="6822098" y="2741507"/>
            <a:ext cx="4295775" cy="1569660"/>
          </a:xfrm>
          <a:prstGeom prst="rect">
            <a:avLst/>
          </a:prstGeom>
          <a:noFill/>
        </p:spPr>
        <p:txBody>
          <a:bodyPr wrap="square" rtlCol="0">
            <a:spAutoFit/>
          </a:bodyPr>
          <a:lstStyle/>
          <a:p>
            <a:pPr algn="ctr"/>
            <a:r>
              <a:rPr lang="en-US" sz="2400"/>
              <a:t>A data vault makes people feel that they have a </a:t>
            </a:r>
            <a:r>
              <a:rPr lang="en-US" sz="2400" b="1"/>
              <a:t>clearer view of how their personal data is being handled</a:t>
            </a:r>
            <a:r>
              <a:rPr lang="en-US" sz="2400"/>
              <a:t>.</a:t>
            </a:r>
            <a:endParaRPr lang="en-BE" sz="2400"/>
          </a:p>
        </p:txBody>
      </p:sp>
      <p:sp>
        <p:nvSpPr>
          <p:cNvPr id="16" name="TextBox 15">
            <a:extLst>
              <a:ext uri="{FF2B5EF4-FFF2-40B4-BE49-F238E27FC236}">
                <a16:creationId xmlns:a16="http://schemas.microsoft.com/office/drawing/2014/main" id="{749FF247-34EA-B87B-73AA-4D1DCA8A8365}"/>
              </a:ext>
            </a:extLst>
          </p:cNvPr>
          <p:cNvSpPr txBox="1"/>
          <p:nvPr/>
        </p:nvSpPr>
        <p:spPr>
          <a:xfrm>
            <a:off x="684425" y="1820858"/>
            <a:ext cx="5063547" cy="307777"/>
          </a:xfrm>
          <a:prstGeom prst="rect">
            <a:avLst/>
          </a:prstGeom>
          <a:noFill/>
        </p:spPr>
        <p:txBody>
          <a:bodyPr wrap="square" rtlCol="0">
            <a:spAutoFit/>
          </a:bodyPr>
          <a:lstStyle/>
          <a:p>
            <a:pPr algn="ctr"/>
            <a:r>
              <a:rPr lang="nl-NL" sz="1400"/>
              <a:t>I have a </a:t>
            </a:r>
            <a:r>
              <a:rPr lang="nl-NL" sz="1400" err="1"/>
              <a:t>clear</a:t>
            </a:r>
            <a:r>
              <a:rPr lang="nl-NL" sz="1400"/>
              <a:t> view of </a:t>
            </a:r>
            <a:r>
              <a:rPr lang="nl-NL" sz="1400" err="1"/>
              <a:t>how</a:t>
            </a:r>
            <a:r>
              <a:rPr lang="nl-NL" sz="1400"/>
              <a:t> </a:t>
            </a:r>
            <a:r>
              <a:rPr lang="nl-NL" sz="1400" err="1"/>
              <a:t>my</a:t>
            </a:r>
            <a:r>
              <a:rPr lang="nl-NL" sz="1400"/>
              <a:t> personal data is </a:t>
            </a:r>
            <a:r>
              <a:rPr lang="nl-NL" sz="1400" err="1"/>
              <a:t>processed</a:t>
            </a:r>
            <a:r>
              <a:rPr lang="nl-NL" sz="1400"/>
              <a:t>.</a:t>
            </a:r>
            <a:endParaRPr lang="en-BE" sz="1400"/>
          </a:p>
        </p:txBody>
      </p:sp>
    </p:spTree>
    <p:extLst>
      <p:ext uri="{BB962C8B-B14F-4D97-AF65-F5344CB8AC3E}">
        <p14:creationId xmlns:p14="http://schemas.microsoft.com/office/powerpoint/2010/main" val="11209536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F54C1A3-4401-0DE8-AA07-7BA109264843}"/>
              </a:ext>
            </a:extLst>
          </p:cNvPr>
          <p:cNvSpPr/>
          <p:nvPr/>
        </p:nvSpPr>
        <p:spPr>
          <a:xfrm>
            <a:off x="0" y="0"/>
            <a:ext cx="12192000" cy="6858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BE"/>
          </a:p>
        </p:txBody>
      </p:sp>
      <p:sp>
        <p:nvSpPr>
          <p:cNvPr id="6" name="TextBox 5">
            <a:extLst>
              <a:ext uri="{FF2B5EF4-FFF2-40B4-BE49-F238E27FC236}">
                <a16:creationId xmlns:a16="http://schemas.microsoft.com/office/drawing/2014/main" id="{A3ACDC3B-C020-8A68-074D-B5AB0A6349F9}"/>
              </a:ext>
            </a:extLst>
          </p:cNvPr>
          <p:cNvSpPr txBox="1"/>
          <p:nvPr/>
        </p:nvSpPr>
        <p:spPr>
          <a:xfrm>
            <a:off x="4620954" y="1082194"/>
            <a:ext cx="291443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solidFill>
                  <a:schemeClr val="tx2"/>
                </a:solidFill>
              </a:rPr>
              <a:t>Understanding</a:t>
            </a:r>
          </a:p>
        </p:txBody>
      </p:sp>
      <p:grpSp>
        <p:nvGrpSpPr>
          <p:cNvPr id="10" name="Group 9">
            <a:extLst>
              <a:ext uri="{FF2B5EF4-FFF2-40B4-BE49-F238E27FC236}">
                <a16:creationId xmlns:a16="http://schemas.microsoft.com/office/drawing/2014/main" id="{2A739A93-53F0-D84C-CFE2-2EA8DFE1C500}"/>
              </a:ext>
            </a:extLst>
          </p:cNvPr>
          <p:cNvGrpSpPr/>
          <p:nvPr/>
        </p:nvGrpSpPr>
        <p:grpSpPr>
          <a:xfrm>
            <a:off x="740151" y="3435257"/>
            <a:ext cx="5007821" cy="5846400"/>
            <a:chOff x="613151" y="2578406"/>
            <a:chExt cx="5007821" cy="5846400"/>
          </a:xfrm>
          <a:solidFill>
            <a:schemeClr val="accent1"/>
          </a:solidFill>
        </p:grpSpPr>
        <p:sp>
          <p:nvSpPr>
            <p:cNvPr id="2" name="Rectangle 1">
              <a:extLst>
                <a:ext uri="{FF2B5EF4-FFF2-40B4-BE49-F238E27FC236}">
                  <a16:creationId xmlns:a16="http://schemas.microsoft.com/office/drawing/2014/main" id="{2DBB382F-6AC1-A9DC-0707-69BD285F7A33}"/>
                </a:ext>
              </a:extLst>
            </p:cNvPr>
            <p:cNvSpPr/>
            <p:nvPr/>
          </p:nvSpPr>
          <p:spPr>
            <a:xfrm>
              <a:off x="613151" y="3168806"/>
              <a:ext cx="1447296" cy="525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3" name="Rectangle 2">
              <a:extLst>
                <a:ext uri="{FF2B5EF4-FFF2-40B4-BE49-F238E27FC236}">
                  <a16:creationId xmlns:a16="http://schemas.microsoft.com/office/drawing/2014/main" id="{AAE585B4-C6E5-0B05-0C69-17AD9F52EFEF}"/>
                </a:ext>
              </a:extLst>
            </p:cNvPr>
            <p:cNvSpPr/>
            <p:nvPr/>
          </p:nvSpPr>
          <p:spPr>
            <a:xfrm>
              <a:off x="2391440" y="2578406"/>
              <a:ext cx="1447296" cy="584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9" name="Rectangle 8">
              <a:extLst>
                <a:ext uri="{FF2B5EF4-FFF2-40B4-BE49-F238E27FC236}">
                  <a16:creationId xmlns:a16="http://schemas.microsoft.com/office/drawing/2014/main" id="{2549C286-8A9C-9531-C9F2-28955B270F00}"/>
                </a:ext>
              </a:extLst>
            </p:cNvPr>
            <p:cNvSpPr/>
            <p:nvPr/>
          </p:nvSpPr>
          <p:spPr>
            <a:xfrm>
              <a:off x="4173676" y="2636006"/>
              <a:ext cx="1447296" cy="5788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grpSp>
      <p:sp>
        <p:nvSpPr>
          <p:cNvPr id="11" name="TextBox 10">
            <a:extLst>
              <a:ext uri="{FF2B5EF4-FFF2-40B4-BE49-F238E27FC236}">
                <a16:creationId xmlns:a16="http://schemas.microsoft.com/office/drawing/2014/main" id="{8BF8804A-2576-3C53-1914-65907AD894FA}"/>
              </a:ext>
            </a:extLst>
          </p:cNvPr>
          <p:cNvSpPr txBox="1"/>
          <p:nvPr/>
        </p:nvSpPr>
        <p:spPr>
          <a:xfrm>
            <a:off x="720665" y="3656325"/>
            <a:ext cx="1447296" cy="369332"/>
          </a:xfrm>
          <a:prstGeom prst="rect">
            <a:avLst/>
          </a:prstGeom>
          <a:noFill/>
        </p:spPr>
        <p:txBody>
          <a:bodyPr wrap="square" rtlCol="0">
            <a:spAutoFit/>
          </a:bodyPr>
          <a:lstStyle/>
          <a:p>
            <a:pPr algn="ctr"/>
            <a:r>
              <a:rPr lang="en-US"/>
              <a:t>Cookies</a:t>
            </a:r>
            <a:endParaRPr lang="en-BE"/>
          </a:p>
        </p:txBody>
      </p:sp>
      <p:sp>
        <p:nvSpPr>
          <p:cNvPr id="13" name="TextBox 12">
            <a:extLst>
              <a:ext uri="{FF2B5EF4-FFF2-40B4-BE49-F238E27FC236}">
                <a16:creationId xmlns:a16="http://schemas.microsoft.com/office/drawing/2014/main" id="{DBB00BA5-D593-E446-C780-95CA2A0DC1B5}"/>
              </a:ext>
            </a:extLst>
          </p:cNvPr>
          <p:cNvSpPr txBox="1"/>
          <p:nvPr/>
        </p:nvSpPr>
        <p:spPr>
          <a:xfrm>
            <a:off x="2462713" y="2771541"/>
            <a:ext cx="1558749" cy="646331"/>
          </a:xfrm>
          <a:prstGeom prst="rect">
            <a:avLst/>
          </a:prstGeom>
          <a:noFill/>
        </p:spPr>
        <p:txBody>
          <a:bodyPr wrap="square" rtlCol="0">
            <a:spAutoFit/>
          </a:bodyPr>
          <a:lstStyle/>
          <a:p>
            <a:pPr algn="ctr"/>
            <a:r>
              <a:rPr lang="en-US"/>
              <a:t>Data vault transparency</a:t>
            </a:r>
            <a:endParaRPr lang="en-BE"/>
          </a:p>
        </p:txBody>
      </p:sp>
      <p:sp>
        <p:nvSpPr>
          <p:cNvPr id="14" name="TextBox 13">
            <a:extLst>
              <a:ext uri="{FF2B5EF4-FFF2-40B4-BE49-F238E27FC236}">
                <a16:creationId xmlns:a16="http://schemas.microsoft.com/office/drawing/2014/main" id="{A3B09573-60FB-3648-A09B-E104CBDCA9D3}"/>
              </a:ext>
            </a:extLst>
          </p:cNvPr>
          <p:cNvSpPr txBox="1"/>
          <p:nvPr/>
        </p:nvSpPr>
        <p:spPr>
          <a:xfrm>
            <a:off x="4244949" y="2534562"/>
            <a:ext cx="1558749" cy="923330"/>
          </a:xfrm>
          <a:prstGeom prst="rect">
            <a:avLst/>
          </a:prstGeom>
          <a:noFill/>
        </p:spPr>
        <p:txBody>
          <a:bodyPr wrap="square" rtlCol="0">
            <a:spAutoFit/>
          </a:bodyPr>
          <a:lstStyle/>
          <a:p>
            <a:pPr algn="ctr"/>
            <a:r>
              <a:rPr lang="en-US"/>
              <a:t>Data vault transparency and control</a:t>
            </a:r>
            <a:endParaRPr lang="en-BE"/>
          </a:p>
        </p:txBody>
      </p:sp>
      <p:sp>
        <p:nvSpPr>
          <p:cNvPr id="15" name="TextBox 14">
            <a:extLst>
              <a:ext uri="{FF2B5EF4-FFF2-40B4-BE49-F238E27FC236}">
                <a16:creationId xmlns:a16="http://schemas.microsoft.com/office/drawing/2014/main" id="{878AA11E-EDC1-32B8-85DE-561EB3C16043}"/>
              </a:ext>
            </a:extLst>
          </p:cNvPr>
          <p:cNvSpPr txBox="1"/>
          <p:nvPr/>
        </p:nvSpPr>
        <p:spPr>
          <a:xfrm>
            <a:off x="6877824" y="2771541"/>
            <a:ext cx="4295775" cy="1569660"/>
          </a:xfrm>
          <a:prstGeom prst="rect">
            <a:avLst/>
          </a:prstGeom>
          <a:noFill/>
        </p:spPr>
        <p:txBody>
          <a:bodyPr wrap="square" rtlCol="0">
            <a:spAutoFit/>
          </a:bodyPr>
          <a:lstStyle/>
          <a:p>
            <a:pPr algn="ctr"/>
            <a:r>
              <a:rPr lang="en-US" sz="2400" b="1"/>
              <a:t>Greater transparency </a:t>
            </a:r>
            <a:r>
              <a:rPr lang="en-US" sz="2400"/>
              <a:t>about data processing through a data vault also leads to a </a:t>
            </a:r>
            <a:r>
              <a:rPr lang="en-US" sz="2400" b="1"/>
              <a:t>better understanding</a:t>
            </a:r>
            <a:r>
              <a:rPr lang="en-US" sz="2400"/>
              <a:t> of it.</a:t>
            </a:r>
            <a:endParaRPr lang="en-BE" sz="2400"/>
          </a:p>
        </p:txBody>
      </p:sp>
      <p:pic>
        <p:nvPicPr>
          <p:cNvPr id="7" name="Graphic 6" descr="Lights On with solid fill">
            <a:extLst>
              <a:ext uri="{FF2B5EF4-FFF2-40B4-BE49-F238E27FC236}">
                <a16:creationId xmlns:a16="http://schemas.microsoft.com/office/drawing/2014/main" id="{41FDFF33-F014-7B4B-FC72-44767429159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38800" y="167794"/>
            <a:ext cx="914400" cy="914400"/>
          </a:xfrm>
          <a:prstGeom prst="rect">
            <a:avLst/>
          </a:prstGeom>
        </p:spPr>
      </p:pic>
      <p:sp>
        <p:nvSpPr>
          <p:cNvPr id="8" name="TextBox 7">
            <a:extLst>
              <a:ext uri="{FF2B5EF4-FFF2-40B4-BE49-F238E27FC236}">
                <a16:creationId xmlns:a16="http://schemas.microsoft.com/office/drawing/2014/main" id="{5E35355E-EB1F-A7DA-278D-1CFC774D0936}"/>
              </a:ext>
            </a:extLst>
          </p:cNvPr>
          <p:cNvSpPr txBox="1"/>
          <p:nvPr/>
        </p:nvSpPr>
        <p:spPr>
          <a:xfrm>
            <a:off x="684425" y="1820858"/>
            <a:ext cx="5063547" cy="307777"/>
          </a:xfrm>
          <a:prstGeom prst="rect">
            <a:avLst/>
          </a:prstGeom>
          <a:noFill/>
        </p:spPr>
        <p:txBody>
          <a:bodyPr wrap="square" rtlCol="0">
            <a:spAutoFit/>
          </a:bodyPr>
          <a:lstStyle/>
          <a:p>
            <a:pPr algn="ctr"/>
            <a:r>
              <a:rPr lang="nl-NL" sz="1400"/>
              <a:t>I </a:t>
            </a:r>
            <a:r>
              <a:rPr lang="nl-NL" sz="1400" err="1"/>
              <a:t>understand</a:t>
            </a:r>
            <a:r>
              <a:rPr lang="nl-NL" sz="1400"/>
              <a:t> </a:t>
            </a:r>
            <a:r>
              <a:rPr lang="nl-NL" sz="1400" err="1"/>
              <a:t>how</a:t>
            </a:r>
            <a:r>
              <a:rPr lang="nl-NL" sz="1400"/>
              <a:t> </a:t>
            </a:r>
            <a:r>
              <a:rPr lang="nl-NL" sz="1400" err="1"/>
              <a:t>my</a:t>
            </a:r>
            <a:r>
              <a:rPr lang="nl-NL" sz="1400"/>
              <a:t> personal data is </a:t>
            </a:r>
            <a:r>
              <a:rPr lang="nl-NL" sz="1400" err="1"/>
              <a:t>processed</a:t>
            </a:r>
            <a:r>
              <a:rPr lang="nl-NL" sz="1400"/>
              <a:t>.</a:t>
            </a:r>
            <a:endParaRPr lang="en-BE" sz="1400"/>
          </a:p>
        </p:txBody>
      </p:sp>
    </p:spTree>
    <p:extLst>
      <p:ext uri="{BB962C8B-B14F-4D97-AF65-F5344CB8AC3E}">
        <p14:creationId xmlns:p14="http://schemas.microsoft.com/office/powerpoint/2010/main" val="25743229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F54C1A3-4401-0DE8-AA07-7BA109264843}"/>
              </a:ext>
            </a:extLst>
          </p:cNvPr>
          <p:cNvSpPr/>
          <p:nvPr/>
        </p:nvSpPr>
        <p:spPr>
          <a:xfrm>
            <a:off x="0" y="0"/>
            <a:ext cx="12192000" cy="6858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BE"/>
          </a:p>
        </p:txBody>
      </p:sp>
      <p:sp>
        <p:nvSpPr>
          <p:cNvPr id="6" name="TextBox 5">
            <a:extLst>
              <a:ext uri="{FF2B5EF4-FFF2-40B4-BE49-F238E27FC236}">
                <a16:creationId xmlns:a16="http://schemas.microsoft.com/office/drawing/2014/main" id="{A3ACDC3B-C020-8A68-074D-B5AB0A6349F9}"/>
              </a:ext>
            </a:extLst>
          </p:cNvPr>
          <p:cNvSpPr txBox="1"/>
          <p:nvPr/>
        </p:nvSpPr>
        <p:spPr>
          <a:xfrm>
            <a:off x="4620954" y="1082194"/>
            <a:ext cx="291443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solidFill>
                  <a:schemeClr val="tx2"/>
                </a:solidFill>
              </a:rPr>
              <a:t>Control</a:t>
            </a:r>
          </a:p>
        </p:txBody>
      </p:sp>
      <p:grpSp>
        <p:nvGrpSpPr>
          <p:cNvPr id="10" name="Group 9">
            <a:extLst>
              <a:ext uri="{FF2B5EF4-FFF2-40B4-BE49-F238E27FC236}">
                <a16:creationId xmlns:a16="http://schemas.microsoft.com/office/drawing/2014/main" id="{2A739A93-53F0-D84C-CFE2-2EA8DFE1C500}"/>
              </a:ext>
            </a:extLst>
          </p:cNvPr>
          <p:cNvGrpSpPr/>
          <p:nvPr/>
        </p:nvGrpSpPr>
        <p:grpSpPr>
          <a:xfrm>
            <a:off x="684425" y="3942857"/>
            <a:ext cx="5063546" cy="5366434"/>
            <a:chOff x="557425" y="3086006"/>
            <a:chExt cx="5063546" cy="5366434"/>
          </a:xfrm>
          <a:solidFill>
            <a:schemeClr val="accent1"/>
          </a:solidFill>
        </p:grpSpPr>
        <p:sp>
          <p:nvSpPr>
            <p:cNvPr id="2" name="Rectangle 1">
              <a:extLst>
                <a:ext uri="{FF2B5EF4-FFF2-40B4-BE49-F238E27FC236}">
                  <a16:creationId xmlns:a16="http://schemas.microsoft.com/office/drawing/2014/main" id="{2DBB382F-6AC1-A9DC-0707-69BD285F7A33}"/>
                </a:ext>
              </a:extLst>
            </p:cNvPr>
            <p:cNvSpPr/>
            <p:nvPr/>
          </p:nvSpPr>
          <p:spPr>
            <a:xfrm>
              <a:off x="557425" y="3981240"/>
              <a:ext cx="1447296" cy="4471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3" name="Rectangle 2">
              <a:extLst>
                <a:ext uri="{FF2B5EF4-FFF2-40B4-BE49-F238E27FC236}">
                  <a16:creationId xmlns:a16="http://schemas.microsoft.com/office/drawing/2014/main" id="{AAE585B4-C6E5-0B05-0C69-17AD9F52EFEF}"/>
                </a:ext>
              </a:extLst>
            </p:cNvPr>
            <p:cNvSpPr/>
            <p:nvPr/>
          </p:nvSpPr>
          <p:spPr>
            <a:xfrm>
              <a:off x="2365550" y="3086006"/>
              <a:ext cx="1447296" cy="533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9" name="Rectangle 8">
              <a:extLst>
                <a:ext uri="{FF2B5EF4-FFF2-40B4-BE49-F238E27FC236}">
                  <a16:creationId xmlns:a16="http://schemas.microsoft.com/office/drawing/2014/main" id="{2549C286-8A9C-9531-C9F2-28955B270F00}"/>
                </a:ext>
              </a:extLst>
            </p:cNvPr>
            <p:cNvSpPr/>
            <p:nvPr/>
          </p:nvSpPr>
          <p:spPr>
            <a:xfrm>
              <a:off x="4173675" y="3201206"/>
              <a:ext cx="1447296" cy="5223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grpSp>
      <p:sp>
        <p:nvSpPr>
          <p:cNvPr id="11" name="TextBox 10">
            <a:extLst>
              <a:ext uri="{FF2B5EF4-FFF2-40B4-BE49-F238E27FC236}">
                <a16:creationId xmlns:a16="http://schemas.microsoft.com/office/drawing/2014/main" id="{8BF8804A-2576-3C53-1914-65907AD894FA}"/>
              </a:ext>
            </a:extLst>
          </p:cNvPr>
          <p:cNvSpPr txBox="1"/>
          <p:nvPr/>
        </p:nvSpPr>
        <p:spPr>
          <a:xfrm>
            <a:off x="684425" y="4468759"/>
            <a:ext cx="1447296" cy="369332"/>
          </a:xfrm>
          <a:prstGeom prst="rect">
            <a:avLst/>
          </a:prstGeom>
          <a:noFill/>
        </p:spPr>
        <p:txBody>
          <a:bodyPr wrap="square" rtlCol="0">
            <a:spAutoFit/>
          </a:bodyPr>
          <a:lstStyle/>
          <a:p>
            <a:pPr algn="ctr"/>
            <a:r>
              <a:rPr lang="en-US"/>
              <a:t>Cookies</a:t>
            </a:r>
            <a:endParaRPr lang="en-BE"/>
          </a:p>
        </p:txBody>
      </p:sp>
      <p:sp>
        <p:nvSpPr>
          <p:cNvPr id="13" name="TextBox 12">
            <a:extLst>
              <a:ext uri="{FF2B5EF4-FFF2-40B4-BE49-F238E27FC236}">
                <a16:creationId xmlns:a16="http://schemas.microsoft.com/office/drawing/2014/main" id="{DBB00BA5-D593-E446-C780-95CA2A0DC1B5}"/>
              </a:ext>
            </a:extLst>
          </p:cNvPr>
          <p:cNvSpPr txBox="1"/>
          <p:nvPr/>
        </p:nvSpPr>
        <p:spPr>
          <a:xfrm>
            <a:off x="2436824" y="3296526"/>
            <a:ext cx="1558749" cy="646331"/>
          </a:xfrm>
          <a:prstGeom prst="rect">
            <a:avLst/>
          </a:prstGeom>
          <a:noFill/>
        </p:spPr>
        <p:txBody>
          <a:bodyPr wrap="square" rtlCol="0">
            <a:spAutoFit/>
          </a:bodyPr>
          <a:lstStyle/>
          <a:p>
            <a:pPr algn="ctr"/>
            <a:r>
              <a:rPr lang="en-US"/>
              <a:t>Data vault transparency</a:t>
            </a:r>
            <a:endParaRPr lang="en-BE"/>
          </a:p>
        </p:txBody>
      </p:sp>
      <p:sp>
        <p:nvSpPr>
          <p:cNvPr id="14" name="TextBox 13">
            <a:extLst>
              <a:ext uri="{FF2B5EF4-FFF2-40B4-BE49-F238E27FC236}">
                <a16:creationId xmlns:a16="http://schemas.microsoft.com/office/drawing/2014/main" id="{A3B09573-60FB-3648-A09B-E104CBDCA9D3}"/>
              </a:ext>
            </a:extLst>
          </p:cNvPr>
          <p:cNvSpPr txBox="1"/>
          <p:nvPr/>
        </p:nvSpPr>
        <p:spPr>
          <a:xfrm>
            <a:off x="4244948" y="3134727"/>
            <a:ext cx="1558749" cy="923330"/>
          </a:xfrm>
          <a:prstGeom prst="rect">
            <a:avLst/>
          </a:prstGeom>
          <a:noFill/>
        </p:spPr>
        <p:txBody>
          <a:bodyPr wrap="square" rtlCol="0">
            <a:spAutoFit/>
          </a:bodyPr>
          <a:lstStyle/>
          <a:p>
            <a:pPr algn="ctr"/>
            <a:r>
              <a:rPr lang="en-US"/>
              <a:t>Data vault transparency and control</a:t>
            </a:r>
            <a:endParaRPr lang="en-BE"/>
          </a:p>
        </p:txBody>
      </p:sp>
      <p:sp>
        <p:nvSpPr>
          <p:cNvPr id="15" name="TextBox 14">
            <a:extLst>
              <a:ext uri="{FF2B5EF4-FFF2-40B4-BE49-F238E27FC236}">
                <a16:creationId xmlns:a16="http://schemas.microsoft.com/office/drawing/2014/main" id="{878AA11E-EDC1-32B8-85DE-561EB3C16043}"/>
              </a:ext>
            </a:extLst>
          </p:cNvPr>
          <p:cNvSpPr txBox="1"/>
          <p:nvPr/>
        </p:nvSpPr>
        <p:spPr>
          <a:xfrm>
            <a:off x="6877824" y="2655782"/>
            <a:ext cx="4295775" cy="1938992"/>
          </a:xfrm>
          <a:prstGeom prst="rect">
            <a:avLst/>
          </a:prstGeom>
          <a:noFill/>
        </p:spPr>
        <p:txBody>
          <a:bodyPr wrap="square" rtlCol="0">
            <a:spAutoFit/>
          </a:bodyPr>
          <a:lstStyle/>
          <a:p>
            <a:pPr algn="ctr"/>
            <a:r>
              <a:rPr lang="en-US" sz="2400"/>
              <a:t>Remarkable: </a:t>
            </a:r>
            <a:r>
              <a:rPr lang="en-US" sz="2400" b="1"/>
              <a:t>Transparency in particular influences perceived control.</a:t>
            </a:r>
            <a:r>
              <a:rPr lang="en-US" sz="2400"/>
              <a:t> We see no additional effect by also effectively giving the user more control.</a:t>
            </a:r>
            <a:endParaRPr lang="en-BE" sz="2400"/>
          </a:p>
        </p:txBody>
      </p:sp>
      <p:pic>
        <p:nvPicPr>
          <p:cNvPr id="5" name="Graphic 4" descr="Steering Wheel with solid fill">
            <a:extLst>
              <a:ext uri="{FF2B5EF4-FFF2-40B4-BE49-F238E27FC236}">
                <a16:creationId xmlns:a16="http://schemas.microsoft.com/office/drawing/2014/main" id="{A5D66309-1437-7E10-3501-1CC4C75256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20972" y="234809"/>
            <a:ext cx="914400" cy="914400"/>
          </a:xfrm>
          <a:prstGeom prst="rect">
            <a:avLst/>
          </a:prstGeom>
        </p:spPr>
      </p:pic>
      <p:sp>
        <p:nvSpPr>
          <p:cNvPr id="7" name="TextBox 6">
            <a:extLst>
              <a:ext uri="{FF2B5EF4-FFF2-40B4-BE49-F238E27FC236}">
                <a16:creationId xmlns:a16="http://schemas.microsoft.com/office/drawing/2014/main" id="{A3705134-68B6-F341-A117-1D9F9797CC8C}"/>
              </a:ext>
            </a:extLst>
          </p:cNvPr>
          <p:cNvSpPr txBox="1"/>
          <p:nvPr/>
        </p:nvSpPr>
        <p:spPr>
          <a:xfrm>
            <a:off x="684425" y="1820858"/>
            <a:ext cx="5063547" cy="307777"/>
          </a:xfrm>
          <a:prstGeom prst="rect">
            <a:avLst/>
          </a:prstGeom>
          <a:noFill/>
        </p:spPr>
        <p:txBody>
          <a:bodyPr wrap="square" rtlCol="0">
            <a:spAutoFit/>
          </a:bodyPr>
          <a:lstStyle/>
          <a:p>
            <a:pPr algn="ctr"/>
            <a:r>
              <a:rPr lang="nl-NL" sz="1400"/>
              <a:t>I feel like I have control over </a:t>
            </a:r>
            <a:r>
              <a:rPr lang="nl-NL" sz="1400" err="1"/>
              <a:t>my</a:t>
            </a:r>
            <a:r>
              <a:rPr lang="nl-NL" sz="1400"/>
              <a:t> personal data.</a:t>
            </a:r>
            <a:endParaRPr lang="en-BE" sz="1400"/>
          </a:p>
        </p:txBody>
      </p:sp>
    </p:spTree>
    <p:extLst>
      <p:ext uri="{BB962C8B-B14F-4D97-AF65-F5344CB8AC3E}">
        <p14:creationId xmlns:p14="http://schemas.microsoft.com/office/powerpoint/2010/main" val="3274409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65B9C21-AF04-51A1-ED9D-FCC55725FE51}"/>
              </a:ext>
            </a:extLst>
          </p:cNvPr>
          <p:cNvSpPr>
            <a:spLocks noGrp="1"/>
          </p:cNvSpPr>
          <p:nvPr>
            <p:ph type="ftr" sz="quarter" idx="10"/>
          </p:nvPr>
        </p:nvSpPr>
        <p:spPr>
          <a:xfrm>
            <a:off x="3588216" y="6364050"/>
            <a:ext cx="5015564" cy="365124"/>
          </a:xfrm>
        </p:spPr>
        <p:txBody>
          <a:bodyPr/>
          <a:lstStyle/>
          <a:p>
            <a:endParaRPr lang="en-US"/>
          </a:p>
        </p:txBody>
      </p:sp>
      <p:sp>
        <p:nvSpPr>
          <p:cNvPr id="3" name="Slide Number Placeholder 2">
            <a:extLst>
              <a:ext uri="{FF2B5EF4-FFF2-40B4-BE49-F238E27FC236}">
                <a16:creationId xmlns:a16="http://schemas.microsoft.com/office/drawing/2014/main" id="{4F532D14-3083-15C5-DB40-86A94A448824}"/>
              </a:ext>
            </a:extLst>
          </p:cNvPr>
          <p:cNvSpPr>
            <a:spLocks noGrp="1"/>
          </p:cNvSpPr>
          <p:nvPr>
            <p:ph type="sldNum" sz="quarter" idx="11"/>
          </p:nvPr>
        </p:nvSpPr>
        <p:spPr>
          <a:xfrm>
            <a:off x="11251078" y="6311075"/>
            <a:ext cx="640882" cy="385763"/>
          </a:xfrm>
        </p:spPr>
        <p:txBody>
          <a:bodyPr/>
          <a:lstStyle/>
          <a:p>
            <a:fld id="{DDF263A7-6F07-4702-BDA8-A38984C6EF62}" type="slidenum">
              <a:rPr lang="en-US" smtClean="0"/>
              <a:pPr/>
              <a:t>17</a:t>
            </a:fld>
            <a:endParaRPr lang="en-US"/>
          </a:p>
        </p:txBody>
      </p:sp>
      <p:sp>
        <p:nvSpPr>
          <p:cNvPr id="4" name="Rectangle 3">
            <a:extLst>
              <a:ext uri="{FF2B5EF4-FFF2-40B4-BE49-F238E27FC236}">
                <a16:creationId xmlns:a16="http://schemas.microsoft.com/office/drawing/2014/main" id="{0F54C1A3-4401-0DE8-AA07-7BA109264843}"/>
              </a:ext>
            </a:extLst>
          </p:cNvPr>
          <p:cNvSpPr/>
          <p:nvPr/>
        </p:nvSpPr>
        <p:spPr>
          <a:xfrm>
            <a:off x="0" y="0"/>
            <a:ext cx="12192000" cy="6858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BE"/>
          </a:p>
        </p:txBody>
      </p:sp>
      <p:sp>
        <p:nvSpPr>
          <p:cNvPr id="5" name="TextBox 4">
            <a:extLst>
              <a:ext uri="{FF2B5EF4-FFF2-40B4-BE49-F238E27FC236}">
                <a16:creationId xmlns:a16="http://schemas.microsoft.com/office/drawing/2014/main" id="{896D0DD2-E50A-DDF6-105B-D823AF1F65E8}"/>
              </a:ext>
            </a:extLst>
          </p:cNvPr>
          <p:cNvSpPr txBox="1"/>
          <p:nvPr/>
        </p:nvSpPr>
        <p:spPr>
          <a:xfrm>
            <a:off x="3693213" y="493950"/>
            <a:ext cx="4805571" cy="830997"/>
          </a:xfrm>
          <a:prstGeom prst="rect">
            <a:avLst/>
          </a:prstGeom>
          <a:noFill/>
        </p:spPr>
        <p:txBody>
          <a:bodyPr wrap="square" lIns="91440" tIns="45720" rIns="91440" bIns="45720" rtlCol="0" anchor="t">
            <a:spAutoFit/>
          </a:bodyPr>
          <a:lstStyle/>
          <a:p>
            <a:pPr algn="ctr"/>
            <a:r>
              <a:rPr lang="en-US" sz="2400"/>
              <a:t>The integration of a data vault had </a:t>
            </a:r>
            <a:r>
              <a:rPr lang="en-US" sz="2400" b="1"/>
              <a:t>no significant impact</a:t>
            </a:r>
            <a:r>
              <a:rPr lang="en-US" sz="2400"/>
              <a:t> on:</a:t>
            </a:r>
            <a:endParaRPr lang="nl-BE" sz="2400"/>
          </a:p>
        </p:txBody>
      </p:sp>
      <p:sp>
        <p:nvSpPr>
          <p:cNvPr id="9" name="TextBox 8">
            <a:extLst>
              <a:ext uri="{FF2B5EF4-FFF2-40B4-BE49-F238E27FC236}">
                <a16:creationId xmlns:a16="http://schemas.microsoft.com/office/drawing/2014/main" id="{6494D726-A0CD-9552-D143-CFDACC3FADBD}"/>
              </a:ext>
            </a:extLst>
          </p:cNvPr>
          <p:cNvSpPr txBox="1"/>
          <p:nvPr/>
        </p:nvSpPr>
        <p:spPr>
          <a:xfrm>
            <a:off x="435011" y="4632079"/>
            <a:ext cx="291443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solidFill>
                  <a:schemeClr val="tx2"/>
                </a:solidFill>
              </a:rPr>
              <a:t>Trust</a:t>
            </a:r>
          </a:p>
        </p:txBody>
      </p:sp>
      <p:sp>
        <p:nvSpPr>
          <p:cNvPr id="10" name="TextBox 9">
            <a:extLst>
              <a:ext uri="{FF2B5EF4-FFF2-40B4-BE49-F238E27FC236}">
                <a16:creationId xmlns:a16="http://schemas.microsoft.com/office/drawing/2014/main" id="{91D5B0D3-3346-252C-4930-102B3EBBEAAB}"/>
              </a:ext>
            </a:extLst>
          </p:cNvPr>
          <p:cNvSpPr txBox="1"/>
          <p:nvPr/>
        </p:nvSpPr>
        <p:spPr>
          <a:xfrm>
            <a:off x="4650991" y="4632079"/>
            <a:ext cx="291443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solidFill>
                  <a:schemeClr val="tx2"/>
                </a:solidFill>
              </a:rPr>
              <a:t>Usability</a:t>
            </a:r>
          </a:p>
        </p:txBody>
      </p:sp>
      <p:sp>
        <p:nvSpPr>
          <p:cNvPr id="11" name="TextBox 10">
            <a:extLst>
              <a:ext uri="{FF2B5EF4-FFF2-40B4-BE49-F238E27FC236}">
                <a16:creationId xmlns:a16="http://schemas.microsoft.com/office/drawing/2014/main" id="{03D6D6C0-4495-28D6-D1D8-AE5A0E721E67}"/>
              </a:ext>
            </a:extLst>
          </p:cNvPr>
          <p:cNvSpPr txBox="1"/>
          <p:nvPr/>
        </p:nvSpPr>
        <p:spPr>
          <a:xfrm>
            <a:off x="8884800" y="4632079"/>
            <a:ext cx="291443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solidFill>
                  <a:schemeClr val="tx2"/>
                </a:solidFill>
              </a:rPr>
              <a:t>Intention to use</a:t>
            </a:r>
          </a:p>
        </p:txBody>
      </p:sp>
      <p:sp>
        <p:nvSpPr>
          <p:cNvPr id="13" name="TextBox 12">
            <a:extLst>
              <a:ext uri="{FF2B5EF4-FFF2-40B4-BE49-F238E27FC236}">
                <a16:creationId xmlns:a16="http://schemas.microsoft.com/office/drawing/2014/main" id="{93F22282-41B1-2E13-F586-2F931DD794F0}"/>
              </a:ext>
            </a:extLst>
          </p:cNvPr>
          <p:cNvSpPr txBox="1"/>
          <p:nvPr/>
        </p:nvSpPr>
        <p:spPr>
          <a:xfrm>
            <a:off x="8884800" y="5005696"/>
            <a:ext cx="2914436" cy="307777"/>
          </a:xfrm>
          <a:prstGeom prst="rect">
            <a:avLst/>
          </a:prstGeom>
          <a:noFill/>
        </p:spPr>
        <p:txBody>
          <a:bodyPr wrap="square" rtlCol="0">
            <a:spAutoFit/>
          </a:bodyPr>
          <a:lstStyle/>
          <a:p>
            <a:pPr algn="ctr"/>
            <a:r>
              <a:rPr lang="en-US" sz="1400"/>
              <a:t>I plan to use this site in the future.</a:t>
            </a:r>
            <a:endParaRPr lang="en-BE" sz="1400"/>
          </a:p>
        </p:txBody>
      </p:sp>
      <p:sp>
        <p:nvSpPr>
          <p:cNvPr id="14" name="TextBox 13">
            <a:extLst>
              <a:ext uri="{FF2B5EF4-FFF2-40B4-BE49-F238E27FC236}">
                <a16:creationId xmlns:a16="http://schemas.microsoft.com/office/drawing/2014/main" id="{48923E74-DA8D-D818-A631-283A2E09FFF9}"/>
              </a:ext>
            </a:extLst>
          </p:cNvPr>
          <p:cNvSpPr txBox="1"/>
          <p:nvPr/>
        </p:nvSpPr>
        <p:spPr>
          <a:xfrm>
            <a:off x="4650991" y="5023125"/>
            <a:ext cx="2914436" cy="307777"/>
          </a:xfrm>
          <a:prstGeom prst="rect">
            <a:avLst/>
          </a:prstGeom>
          <a:noFill/>
        </p:spPr>
        <p:txBody>
          <a:bodyPr wrap="square" rtlCol="0">
            <a:spAutoFit/>
          </a:bodyPr>
          <a:lstStyle/>
          <a:p>
            <a:pPr algn="ctr"/>
            <a:r>
              <a:rPr lang="en-US" sz="1400"/>
              <a:t>I found the website easy to use.</a:t>
            </a:r>
            <a:endParaRPr lang="en-BE" sz="1400"/>
          </a:p>
        </p:txBody>
      </p:sp>
      <p:sp>
        <p:nvSpPr>
          <p:cNvPr id="15" name="TextBox 14">
            <a:extLst>
              <a:ext uri="{FF2B5EF4-FFF2-40B4-BE49-F238E27FC236}">
                <a16:creationId xmlns:a16="http://schemas.microsoft.com/office/drawing/2014/main" id="{D6B538A0-B8FD-561A-86C8-871EB795A185}"/>
              </a:ext>
            </a:extLst>
          </p:cNvPr>
          <p:cNvSpPr txBox="1"/>
          <p:nvPr/>
        </p:nvSpPr>
        <p:spPr>
          <a:xfrm>
            <a:off x="435011" y="5005696"/>
            <a:ext cx="2914436" cy="523220"/>
          </a:xfrm>
          <a:prstGeom prst="rect">
            <a:avLst/>
          </a:prstGeom>
          <a:noFill/>
        </p:spPr>
        <p:txBody>
          <a:bodyPr wrap="square" rtlCol="0">
            <a:spAutoFit/>
          </a:bodyPr>
          <a:lstStyle/>
          <a:p>
            <a:pPr algn="ctr"/>
            <a:r>
              <a:rPr lang="en-US" sz="1400"/>
              <a:t>I trust the way my personal information is handled.</a:t>
            </a:r>
            <a:endParaRPr lang="en-BE" sz="1400"/>
          </a:p>
        </p:txBody>
      </p:sp>
      <p:pic>
        <p:nvPicPr>
          <p:cNvPr id="31" name="Graphic 30" descr="Handshake with solid fill">
            <a:extLst>
              <a:ext uri="{FF2B5EF4-FFF2-40B4-BE49-F238E27FC236}">
                <a16:creationId xmlns:a16="http://schemas.microsoft.com/office/drawing/2014/main" id="{C0F25E72-2AD4-ABEC-6809-ED70F06C764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17201" y="3757209"/>
            <a:ext cx="914400" cy="914400"/>
          </a:xfrm>
          <a:prstGeom prst="rect">
            <a:avLst/>
          </a:prstGeom>
        </p:spPr>
      </p:pic>
      <p:pic>
        <p:nvPicPr>
          <p:cNvPr id="33" name="Graphic 32" descr="Cursor with solid fill">
            <a:extLst>
              <a:ext uri="{FF2B5EF4-FFF2-40B4-BE49-F238E27FC236}">
                <a16:creationId xmlns:a16="http://schemas.microsoft.com/office/drawing/2014/main" id="{62FCC60E-D688-2DCD-3A1D-E7FE3F834E0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51009" y="3757209"/>
            <a:ext cx="914400" cy="914400"/>
          </a:xfrm>
          <a:prstGeom prst="rect">
            <a:avLst/>
          </a:prstGeom>
        </p:spPr>
      </p:pic>
      <p:pic>
        <p:nvPicPr>
          <p:cNvPr id="35" name="Graphic 34" descr="Bullseye with solid fill">
            <a:extLst>
              <a:ext uri="{FF2B5EF4-FFF2-40B4-BE49-F238E27FC236}">
                <a16:creationId xmlns:a16="http://schemas.microsoft.com/office/drawing/2014/main" id="{06B67392-E380-D60F-16C2-CC66D64BDE9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884819" y="3749606"/>
            <a:ext cx="914400" cy="914400"/>
          </a:xfrm>
          <a:prstGeom prst="rect">
            <a:avLst/>
          </a:prstGeom>
        </p:spPr>
      </p:pic>
      <p:grpSp>
        <p:nvGrpSpPr>
          <p:cNvPr id="22" name="Group 21">
            <a:extLst>
              <a:ext uri="{FF2B5EF4-FFF2-40B4-BE49-F238E27FC236}">
                <a16:creationId xmlns:a16="http://schemas.microsoft.com/office/drawing/2014/main" id="{67EB60D3-551C-BC86-7169-DE84D6957790}"/>
              </a:ext>
            </a:extLst>
          </p:cNvPr>
          <p:cNvGrpSpPr/>
          <p:nvPr/>
        </p:nvGrpSpPr>
        <p:grpSpPr>
          <a:xfrm>
            <a:off x="1384229" y="2035476"/>
            <a:ext cx="1016000" cy="1623600"/>
            <a:chOff x="1157341" y="2323847"/>
            <a:chExt cx="1016000" cy="1623600"/>
          </a:xfrm>
        </p:grpSpPr>
        <p:sp>
          <p:nvSpPr>
            <p:cNvPr id="16" name="Rectangle 15">
              <a:extLst>
                <a:ext uri="{FF2B5EF4-FFF2-40B4-BE49-F238E27FC236}">
                  <a16:creationId xmlns:a16="http://schemas.microsoft.com/office/drawing/2014/main" id="{29A99E42-3F38-C372-337D-C9CD76520A97}"/>
                </a:ext>
              </a:extLst>
            </p:cNvPr>
            <p:cNvSpPr/>
            <p:nvPr/>
          </p:nvSpPr>
          <p:spPr>
            <a:xfrm>
              <a:off x="1157341" y="2399447"/>
              <a:ext cx="247650" cy="154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7" name="Rectangle 16">
              <a:extLst>
                <a:ext uri="{FF2B5EF4-FFF2-40B4-BE49-F238E27FC236}">
                  <a16:creationId xmlns:a16="http://schemas.microsoft.com/office/drawing/2014/main" id="{2F850701-0813-150B-17B2-5964CFF6A0B5}"/>
                </a:ext>
              </a:extLst>
            </p:cNvPr>
            <p:cNvSpPr/>
            <p:nvPr/>
          </p:nvSpPr>
          <p:spPr>
            <a:xfrm>
              <a:off x="1541516" y="2496647"/>
              <a:ext cx="247650" cy="1450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8" name="Rectangle 17">
              <a:extLst>
                <a:ext uri="{FF2B5EF4-FFF2-40B4-BE49-F238E27FC236}">
                  <a16:creationId xmlns:a16="http://schemas.microsoft.com/office/drawing/2014/main" id="{A18B4623-ACAE-842F-D435-F872EE01CD0E}"/>
                </a:ext>
              </a:extLst>
            </p:cNvPr>
            <p:cNvSpPr/>
            <p:nvPr/>
          </p:nvSpPr>
          <p:spPr>
            <a:xfrm>
              <a:off x="1925691" y="2323847"/>
              <a:ext cx="247650" cy="1623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grpSp>
      <p:grpSp>
        <p:nvGrpSpPr>
          <p:cNvPr id="24" name="Group 23">
            <a:extLst>
              <a:ext uri="{FF2B5EF4-FFF2-40B4-BE49-F238E27FC236}">
                <a16:creationId xmlns:a16="http://schemas.microsoft.com/office/drawing/2014/main" id="{8DBC4D87-4D8A-4DA6-7C95-8E461C514AD0}"/>
              </a:ext>
            </a:extLst>
          </p:cNvPr>
          <p:cNvGrpSpPr/>
          <p:nvPr/>
        </p:nvGrpSpPr>
        <p:grpSpPr>
          <a:xfrm>
            <a:off x="5527184" y="1790676"/>
            <a:ext cx="1006684" cy="1868400"/>
            <a:chOff x="1166656" y="2079047"/>
            <a:chExt cx="1006684" cy="1868400"/>
          </a:xfrm>
        </p:grpSpPr>
        <p:sp>
          <p:nvSpPr>
            <p:cNvPr id="25" name="Rectangle 24">
              <a:extLst>
                <a:ext uri="{FF2B5EF4-FFF2-40B4-BE49-F238E27FC236}">
                  <a16:creationId xmlns:a16="http://schemas.microsoft.com/office/drawing/2014/main" id="{C121D3CC-EDDB-2D16-AC7F-ACD5E0B0CB36}"/>
                </a:ext>
              </a:extLst>
            </p:cNvPr>
            <p:cNvSpPr/>
            <p:nvPr/>
          </p:nvSpPr>
          <p:spPr>
            <a:xfrm>
              <a:off x="1166656" y="2079047"/>
              <a:ext cx="247650" cy="1868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26" name="Rectangle 25">
              <a:extLst>
                <a:ext uri="{FF2B5EF4-FFF2-40B4-BE49-F238E27FC236}">
                  <a16:creationId xmlns:a16="http://schemas.microsoft.com/office/drawing/2014/main" id="{2EAC1DA3-8FBB-641B-4742-0B0949A311CA}"/>
                </a:ext>
              </a:extLst>
            </p:cNvPr>
            <p:cNvSpPr/>
            <p:nvPr/>
          </p:nvSpPr>
          <p:spPr>
            <a:xfrm>
              <a:off x="1546173" y="2093946"/>
              <a:ext cx="247650" cy="1850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28" name="Rectangle 27">
              <a:extLst>
                <a:ext uri="{FF2B5EF4-FFF2-40B4-BE49-F238E27FC236}">
                  <a16:creationId xmlns:a16="http://schemas.microsoft.com/office/drawing/2014/main" id="{04AAEBF4-29F7-B313-E95B-867E24E49B2A}"/>
                </a:ext>
              </a:extLst>
            </p:cNvPr>
            <p:cNvSpPr/>
            <p:nvPr/>
          </p:nvSpPr>
          <p:spPr>
            <a:xfrm>
              <a:off x="1925690" y="2144346"/>
              <a:ext cx="247650" cy="180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grpSp>
      <p:grpSp>
        <p:nvGrpSpPr>
          <p:cNvPr id="30" name="Group 29">
            <a:extLst>
              <a:ext uri="{FF2B5EF4-FFF2-40B4-BE49-F238E27FC236}">
                <a16:creationId xmlns:a16="http://schemas.microsoft.com/office/drawing/2014/main" id="{F2D25D4D-D328-3232-DFF3-6EBDE49960E2}"/>
              </a:ext>
            </a:extLst>
          </p:cNvPr>
          <p:cNvGrpSpPr/>
          <p:nvPr/>
        </p:nvGrpSpPr>
        <p:grpSpPr>
          <a:xfrm>
            <a:off x="9845514" y="2189590"/>
            <a:ext cx="993008" cy="1467343"/>
            <a:chOff x="1166656" y="2477962"/>
            <a:chExt cx="993008" cy="1467343"/>
          </a:xfrm>
        </p:grpSpPr>
        <p:sp>
          <p:nvSpPr>
            <p:cNvPr id="32" name="Rectangle 31">
              <a:extLst>
                <a:ext uri="{FF2B5EF4-FFF2-40B4-BE49-F238E27FC236}">
                  <a16:creationId xmlns:a16="http://schemas.microsoft.com/office/drawing/2014/main" id="{600C917B-0620-E5C7-CEB3-9342DEB2A8B9}"/>
                </a:ext>
              </a:extLst>
            </p:cNvPr>
            <p:cNvSpPr/>
            <p:nvPr/>
          </p:nvSpPr>
          <p:spPr>
            <a:xfrm>
              <a:off x="1166656" y="2477962"/>
              <a:ext cx="247650" cy="1465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34" name="Rectangle 33">
              <a:extLst>
                <a:ext uri="{FF2B5EF4-FFF2-40B4-BE49-F238E27FC236}">
                  <a16:creationId xmlns:a16="http://schemas.microsoft.com/office/drawing/2014/main" id="{5624D83A-DA22-649E-DADD-F0E4D4EECC54}"/>
                </a:ext>
              </a:extLst>
            </p:cNvPr>
            <p:cNvSpPr/>
            <p:nvPr/>
          </p:nvSpPr>
          <p:spPr>
            <a:xfrm>
              <a:off x="1546173" y="2492362"/>
              <a:ext cx="247650" cy="1450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36" name="Rectangle 35">
              <a:extLst>
                <a:ext uri="{FF2B5EF4-FFF2-40B4-BE49-F238E27FC236}">
                  <a16:creationId xmlns:a16="http://schemas.microsoft.com/office/drawing/2014/main" id="{1E640E1D-27A1-D3CB-E6F7-C7655E4952A0}"/>
                </a:ext>
              </a:extLst>
            </p:cNvPr>
            <p:cNvSpPr/>
            <p:nvPr/>
          </p:nvSpPr>
          <p:spPr>
            <a:xfrm>
              <a:off x="1912014" y="2516105"/>
              <a:ext cx="247650" cy="1429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grpSp>
      <p:grpSp>
        <p:nvGrpSpPr>
          <p:cNvPr id="43" name="Group 42">
            <a:extLst>
              <a:ext uri="{FF2B5EF4-FFF2-40B4-BE49-F238E27FC236}">
                <a16:creationId xmlns:a16="http://schemas.microsoft.com/office/drawing/2014/main" id="{B632F51A-FB93-3A95-93A9-7960658F6EAA}"/>
              </a:ext>
            </a:extLst>
          </p:cNvPr>
          <p:cNvGrpSpPr/>
          <p:nvPr/>
        </p:nvGrpSpPr>
        <p:grpSpPr>
          <a:xfrm>
            <a:off x="2208349" y="6210161"/>
            <a:ext cx="8155737" cy="307777"/>
            <a:chOff x="2075279" y="1144669"/>
            <a:chExt cx="8155737" cy="307777"/>
          </a:xfrm>
        </p:grpSpPr>
        <p:sp>
          <p:nvSpPr>
            <p:cNvPr id="37" name="TextBox 36">
              <a:extLst>
                <a:ext uri="{FF2B5EF4-FFF2-40B4-BE49-F238E27FC236}">
                  <a16:creationId xmlns:a16="http://schemas.microsoft.com/office/drawing/2014/main" id="{05A7E857-F24D-8F7C-BFEF-C2FE5E93F7F8}"/>
                </a:ext>
              </a:extLst>
            </p:cNvPr>
            <p:cNvSpPr txBox="1"/>
            <p:nvPr/>
          </p:nvSpPr>
          <p:spPr>
            <a:xfrm>
              <a:off x="2075279" y="1144669"/>
              <a:ext cx="8155737" cy="307777"/>
            </a:xfrm>
            <a:prstGeom prst="rect">
              <a:avLst/>
            </a:prstGeom>
            <a:noFill/>
          </p:spPr>
          <p:txBody>
            <a:bodyPr wrap="square" rtlCol="0">
              <a:spAutoFit/>
            </a:bodyPr>
            <a:lstStyle/>
            <a:p>
              <a:pPr algn="ctr"/>
              <a:r>
                <a:rPr lang="nl-NL" sz="1400"/>
                <a:t>Cookies		Data </a:t>
              </a:r>
              <a:r>
                <a:rPr lang="nl-NL" sz="1400" err="1"/>
                <a:t>vault</a:t>
              </a:r>
              <a:r>
                <a:rPr lang="nl-NL" sz="1400"/>
                <a:t> </a:t>
              </a:r>
              <a:r>
                <a:rPr lang="nl-NL" sz="1400" err="1"/>
                <a:t>transparency</a:t>
              </a:r>
              <a:r>
                <a:rPr lang="nl-NL" sz="1400"/>
                <a:t>		Data </a:t>
              </a:r>
              <a:r>
                <a:rPr lang="nl-NL" sz="1400" err="1"/>
                <a:t>vault</a:t>
              </a:r>
              <a:r>
                <a:rPr lang="nl-NL" sz="1400"/>
                <a:t> </a:t>
              </a:r>
              <a:r>
                <a:rPr lang="nl-NL" sz="1400" err="1"/>
                <a:t>transparency</a:t>
              </a:r>
              <a:r>
                <a:rPr lang="nl-NL" sz="1400"/>
                <a:t> </a:t>
              </a:r>
              <a:r>
                <a:rPr lang="nl-NL" sz="1400" err="1"/>
                <a:t>and</a:t>
              </a:r>
              <a:r>
                <a:rPr lang="nl-NL" sz="1400"/>
                <a:t> control</a:t>
              </a:r>
              <a:endParaRPr lang="en-BE" sz="1400"/>
            </a:p>
          </p:txBody>
        </p:sp>
        <p:sp>
          <p:nvSpPr>
            <p:cNvPr id="38" name="Rectangle 37">
              <a:extLst>
                <a:ext uri="{FF2B5EF4-FFF2-40B4-BE49-F238E27FC236}">
                  <a16:creationId xmlns:a16="http://schemas.microsoft.com/office/drawing/2014/main" id="{0CB911F5-4B79-5564-772C-B8D69233A8AE}"/>
                </a:ext>
              </a:extLst>
            </p:cNvPr>
            <p:cNvSpPr/>
            <p:nvPr/>
          </p:nvSpPr>
          <p:spPr>
            <a:xfrm>
              <a:off x="2689528" y="1170006"/>
              <a:ext cx="252000" cy="25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41" name="Rectangle 40">
              <a:extLst>
                <a:ext uri="{FF2B5EF4-FFF2-40B4-BE49-F238E27FC236}">
                  <a16:creationId xmlns:a16="http://schemas.microsoft.com/office/drawing/2014/main" id="{76DE5108-0E1B-0740-C0BD-A8C4D43597B1}"/>
                </a:ext>
              </a:extLst>
            </p:cNvPr>
            <p:cNvSpPr/>
            <p:nvPr/>
          </p:nvSpPr>
          <p:spPr>
            <a:xfrm>
              <a:off x="4076592" y="1170006"/>
              <a:ext cx="252000" cy="25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42" name="Rectangle 41">
              <a:extLst>
                <a:ext uri="{FF2B5EF4-FFF2-40B4-BE49-F238E27FC236}">
                  <a16:creationId xmlns:a16="http://schemas.microsoft.com/office/drawing/2014/main" id="{11171E95-7DCB-FD90-1E9C-5E27528C6E0D}"/>
                </a:ext>
              </a:extLst>
            </p:cNvPr>
            <p:cNvSpPr/>
            <p:nvPr/>
          </p:nvSpPr>
          <p:spPr>
            <a:xfrm>
              <a:off x="6346721" y="1170006"/>
              <a:ext cx="252000" cy="252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grpSp>
    </p:spTree>
    <p:extLst>
      <p:ext uri="{BB962C8B-B14F-4D97-AF65-F5344CB8AC3E}">
        <p14:creationId xmlns:p14="http://schemas.microsoft.com/office/powerpoint/2010/main" val="30143702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F532D14-3083-15C5-DB40-86A94A448824}"/>
              </a:ext>
            </a:extLst>
          </p:cNvPr>
          <p:cNvSpPr>
            <a:spLocks noGrp="1"/>
          </p:cNvSpPr>
          <p:nvPr>
            <p:ph type="sldNum" sz="quarter" idx="11"/>
          </p:nvPr>
        </p:nvSpPr>
        <p:spPr>
          <a:xfrm>
            <a:off x="11251078" y="6793675"/>
            <a:ext cx="640882" cy="385763"/>
          </a:xfrm>
        </p:spPr>
        <p:txBody>
          <a:bodyPr/>
          <a:lstStyle/>
          <a:p>
            <a:fld id="{DDF263A7-6F07-4702-BDA8-A38984C6EF62}" type="slidenum">
              <a:rPr lang="en-US" smtClean="0"/>
              <a:pPr/>
              <a:t>18</a:t>
            </a:fld>
            <a:endParaRPr lang="en-US"/>
          </a:p>
        </p:txBody>
      </p:sp>
      <p:sp>
        <p:nvSpPr>
          <p:cNvPr id="4" name="Rectangle 3">
            <a:extLst>
              <a:ext uri="{FF2B5EF4-FFF2-40B4-BE49-F238E27FC236}">
                <a16:creationId xmlns:a16="http://schemas.microsoft.com/office/drawing/2014/main" id="{0F54C1A3-4401-0DE8-AA07-7BA109264843}"/>
              </a:ext>
            </a:extLst>
          </p:cNvPr>
          <p:cNvSpPr/>
          <p:nvPr/>
        </p:nvSpPr>
        <p:spPr>
          <a:xfrm>
            <a:off x="0" y="0"/>
            <a:ext cx="12192000" cy="6858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BE"/>
          </a:p>
        </p:txBody>
      </p:sp>
      <p:sp>
        <p:nvSpPr>
          <p:cNvPr id="9" name="TextBox 8">
            <a:extLst>
              <a:ext uri="{FF2B5EF4-FFF2-40B4-BE49-F238E27FC236}">
                <a16:creationId xmlns:a16="http://schemas.microsoft.com/office/drawing/2014/main" id="{E2CD23EA-C533-32F9-B658-CF0B5FAC359E}"/>
              </a:ext>
            </a:extLst>
          </p:cNvPr>
          <p:cNvSpPr txBox="1"/>
          <p:nvPr/>
        </p:nvSpPr>
        <p:spPr>
          <a:xfrm>
            <a:off x="5613400" y="1898905"/>
            <a:ext cx="4533900" cy="369332"/>
          </a:xfrm>
          <a:prstGeom prst="rect">
            <a:avLst/>
          </a:prstGeom>
          <a:noFill/>
        </p:spPr>
        <p:txBody>
          <a:bodyPr wrap="square">
            <a:spAutoFit/>
          </a:bodyPr>
          <a:lstStyle/>
          <a:p>
            <a:r>
              <a:rPr lang="en-US" sz="1800">
                <a:effectLst/>
                <a:latin typeface="Calibri" panose="020F0502020204030204" pitchFamily="34" charset="0"/>
                <a:ea typeface="Calibri" panose="020F0502020204030204" pitchFamily="34" charset="0"/>
                <a:cs typeface="Arial" panose="020B0604020202020204" pitchFamily="34" charset="0"/>
              </a:rPr>
              <a:t>“</a:t>
            </a:r>
            <a:r>
              <a:rPr lang="en-US" sz="1800" err="1">
                <a:effectLst/>
                <a:latin typeface="Calibri" panose="020F0502020204030204" pitchFamily="34" charset="0"/>
                <a:ea typeface="Calibri" panose="020F0502020204030204" pitchFamily="34" charset="0"/>
                <a:cs typeface="Arial" panose="020B0604020202020204" pitchFamily="34" charset="0"/>
              </a:rPr>
              <a:t>Enkel</a:t>
            </a:r>
            <a:r>
              <a:rPr lang="en-US" sz="1800">
                <a:effectLst/>
                <a:latin typeface="Calibri" panose="020F0502020204030204" pitchFamily="34" charset="0"/>
                <a:ea typeface="Calibri" panose="020F0502020204030204" pitchFamily="34" charset="0"/>
                <a:cs typeface="Arial" panose="020B0604020202020204" pitchFamily="34" charset="0"/>
              </a:rPr>
              <a:t> </a:t>
            </a:r>
            <a:r>
              <a:rPr lang="en-US" sz="1800" err="1">
                <a:effectLst/>
                <a:latin typeface="Calibri" panose="020F0502020204030204" pitchFamily="34" charset="0"/>
                <a:ea typeface="Calibri" panose="020F0502020204030204" pitchFamily="34" charset="0"/>
                <a:cs typeface="Arial" panose="020B0604020202020204" pitchFamily="34" charset="0"/>
              </a:rPr>
              <a:t>een</a:t>
            </a:r>
            <a:r>
              <a:rPr lang="en-US" sz="1800">
                <a:effectLst/>
                <a:latin typeface="Calibri" panose="020F0502020204030204" pitchFamily="34" charset="0"/>
                <a:ea typeface="Calibri" panose="020F0502020204030204" pitchFamily="34" charset="0"/>
                <a:cs typeface="Arial" panose="020B0604020202020204" pitchFamily="34" charset="0"/>
              </a:rPr>
              <a:t> </a:t>
            </a:r>
            <a:r>
              <a:rPr lang="en-US" sz="1800" err="1">
                <a:effectLst/>
                <a:latin typeface="Calibri" panose="020F0502020204030204" pitchFamily="34" charset="0"/>
                <a:ea typeface="Calibri" panose="020F0502020204030204" pitchFamily="34" charset="0"/>
                <a:cs typeface="Arial" panose="020B0604020202020204" pitchFamily="34" charset="0"/>
              </a:rPr>
              <a:t>beetje</a:t>
            </a:r>
            <a:r>
              <a:rPr lang="en-US" sz="1800">
                <a:effectLst/>
                <a:latin typeface="Calibri" panose="020F0502020204030204" pitchFamily="34" charset="0"/>
                <a:ea typeface="Calibri" panose="020F0502020204030204" pitchFamily="34" charset="0"/>
                <a:cs typeface="Arial" panose="020B0604020202020204" pitchFamily="34" charset="0"/>
              </a:rPr>
              <a:t> </a:t>
            </a:r>
            <a:r>
              <a:rPr lang="en-US" sz="1800" err="1">
                <a:effectLst/>
                <a:latin typeface="Calibri" panose="020F0502020204030204" pitchFamily="34" charset="0"/>
                <a:ea typeface="Calibri" panose="020F0502020204030204" pitchFamily="34" charset="0"/>
                <a:cs typeface="Arial" panose="020B0604020202020204" pitchFamily="34" charset="0"/>
              </a:rPr>
              <a:t>saai</a:t>
            </a:r>
            <a:r>
              <a:rPr lang="en-US" sz="1800">
                <a:effectLst/>
                <a:latin typeface="Calibri" panose="020F0502020204030204" pitchFamily="34" charset="0"/>
                <a:ea typeface="Calibri" panose="020F0502020204030204" pitchFamily="34" charset="0"/>
                <a:cs typeface="Arial" panose="020B0604020202020204" pitchFamily="34" charset="0"/>
              </a:rPr>
              <a:t> qua lay-out </a:t>
            </a:r>
            <a:r>
              <a:rPr lang="en-US" sz="1800" err="1">
                <a:effectLst/>
                <a:latin typeface="Calibri" panose="020F0502020204030204" pitchFamily="34" charset="0"/>
                <a:ea typeface="Calibri" panose="020F0502020204030204" pitchFamily="34" charset="0"/>
                <a:cs typeface="Arial" panose="020B0604020202020204" pitchFamily="34" charset="0"/>
              </a:rPr>
              <a:t>en</a:t>
            </a:r>
            <a:r>
              <a:rPr lang="en-US" sz="1800">
                <a:effectLst/>
                <a:latin typeface="Calibri" panose="020F0502020204030204" pitchFamily="34" charset="0"/>
                <a:ea typeface="Calibri" panose="020F0502020204030204" pitchFamily="34" charset="0"/>
                <a:cs typeface="Arial" panose="020B0604020202020204" pitchFamily="34" charset="0"/>
              </a:rPr>
              <a:t> </a:t>
            </a:r>
            <a:r>
              <a:rPr lang="en-US" sz="1800" err="1">
                <a:effectLst/>
                <a:latin typeface="Calibri" panose="020F0502020204030204" pitchFamily="34" charset="0"/>
                <a:ea typeface="Calibri" panose="020F0502020204030204" pitchFamily="34" charset="0"/>
                <a:cs typeface="Arial" panose="020B0604020202020204" pitchFamily="34" charset="0"/>
              </a:rPr>
              <a:t>kleuren</a:t>
            </a:r>
            <a:r>
              <a:rPr lang="en-US">
                <a:latin typeface="Calibri" panose="020F0502020204030204" pitchFamily="34" charset="0"/>
                <a:ea typeface="Calibri" panose="020F0502020204030204" pitchFamily="34" charset="0"/>
                <a:cs typeface="Arial" panose="020B0604020202020204" pitchFamily="34" charset="0"/>
              </a:rPr>
              <a:t>”</a:t>
            </a:r>
            <a:endParaRPr lang="en-BE"/>
          </a:p>
        </p:txBody>
      </p:sp>
      <p:sp>
        <p:nvSpPr>
          <p:cNvPr id="10" name="TextBox 9">
            <a:extLst>
              <a:ext uri="{FF2B5EF4-FFF2-40B4-BE49-F238E27FC236}">
                <a16:creationId xmlns:a16="http://schemas.microsoft.com/office/drawing/2014/main" id="{59760947-D69C-818D-C54F-11581BAC01B3}"/>
              </a:ext>
            </a:extLst>
          </p:cNvPr>
          <p:cNvSpPr txBox="1"/>
          <p:nvPr/>
        </p:nvSpPr>
        <p:spPr>
          <a:xfrm>
            <a:off x="8402070" y="2337307"/>
            <a:ext cx="3540345" cy="1938992"/>
          </a:xfrm>
          <a:prstGeom prst="rect">
            <a:avLst/>
          </a:prstGeom>
          <a:noFill/>
        </p:spPr>
        <p:txBody>
          <a:bodyPr wrap="square">
            <a:spAutoFit/>
          </a:bodyPr>
          <a:lstStyle/>
          <a:p>
            <a:r>
              <a:rPr lang="en-US" sz="2400">
                <a:effectLst/>
                <a:latin typeface="Calibri" panose="020F0502020204030204" pitchFamily="34" charset="0"/>
                <a:ea typeface="Calibri" panose="020F0502020204030204" pitchFamily="34" charset="0"/>
                <a:cs typeface="Arial" panose="020B0604020202020204" pitchFamily="34" charset="0"/>
              </a:rPr>
              <a:t>“</a:t>
            </a:r>
            <a:r>
              <a:rPr lang="en-US" sz="2400" err="1">
                <a:effectLst/>
                <a:latin typeface="Calibri" panose="020F0502020204030204" pitchFamily="34" charset="0"/>
                <a:ea typeface="Calibri" panose="020F0502020204030204" pitchFamily="34" charset="0"/>
                <a:cs typeface="Arial" panose="020B0604020202020204" pitchFamily="34" charset="0"/>
              </a:rPr>
              <a:t>Inzicht</a:t>
            </a:r>
            <a:r>
              <a:rPr lang="en-US" sz="2400">
                <a:effectLst/>
                <a:latin typeface="Calibri" panose="020F0502020204030204" pitchFamily="34" charset="0"/>
                <a:ea typeface="Calibri" panose="020F0502020204030204" pitchFamily="34" charset="0"/>
                <a:cs typeface="Arial" panose="020B0604020202020204" pitchFamily="34" charset="0"/>
              </a:rPr>
              <a:t> </a:t>
            </a:r>
            <a:r>
              <a:rPr lang="en-US" sz="2400" err="1">
                <a:effectLst/>
                <a:latin typeface="Calibri" panose="020F0502020204030204" pitchFamily="34" charset="0"/>
                <a:ea typeface="Calibri" panose="020F0502020204030204" pitchFamily="34" charset="0"/>
                <a:cs typeface="Arial" panose="020B0604020202020204" pitchFamily="34" charset="0"/>
              </a:rPr>
              <a:t>en</a:t>
            </a:r>
            <a:r>
              <a:rPr lang="en-US" sz="2400">
                <a:effectLst/>
                <a:latin typeface="Calibri" panose="020F0502020204030204" pitchFamily="34" charset="0"/>
                <a:ea typeface="Calibri" panose="020F0502020204030204" pitchFamily="34" charset="0"/>
                <a:cs typeface="Arial" panose="020B0604020202020204" pitchFamily="34" charset="0"/>
              </a:rPr>
              <a:t> </a:t>
            </a:r>
            <a:r>
              <a:rPr lang="en-US" sz="2400" err="1">
                <a:effectLst/>
                <a:latin typeface="Calibri" panose="020F0502020204030204" pitchFamily="34" charset="0"/>
                <a:ea typeface="Calibri" panose="020F0502020204030204" pitchFamily="34" charset="0"/>
                <a:cs typeface="Arial" panose="020B0604020202020204" pitchFamily="34" charset="0"/>
              </a:rPr>
              <a:t>controle</a:t>
            </a:r>
            <a:r>
              <a:rPr lang="en-US" sz="2400">
                <a:effectLst/>
                <a:latin typeface="Calibri" panose="020F0502020204030204" pitchFamily="34" charset="0"/>
                <a:ea typeface="Calibri" panose="020F0502020204030204" pitchFamily="34" charset="0"/>
                <a:cs typeface="Arial" panose="020B0604020202020204" pitchFamily="34" charset="0"/>
              </a:rPr>
              <a:t> op </a:t>
            </a:r>
            <a:r>
              <a:rPr lang="en-US" sz="2400" err="1">
                <a:effectLst/>
                <a:latin typeface="Calibri" panose="020F0502020204030204" pitchFamily="34" charset="0"/>
                <a:ea typeface="Calibri" panose="020F0502020204030204" pitchFamily="34" charset="0"/>
                <a:cs typeface="Arial" panose="020B0604020202020204" pitchFamily="34" charset="0"/>
              </a:rPr>
              <a:t>vergaarde</a:t>
            </a:r>
            <a:r>
              <a:rPr lang="en-US" sz="2400">
                <a:effectLst/>
                <a:latin typeface="Calibri" panose="020F0502020204030204" pitchFamily="34" charset="0"/>
                <a:ea typeface="Calibri" panose="020F0502020204030204" pitchFamily="34" charset="0"/>
                <a:cs typeface="Arial" panose="020B0604020202020204" pitchFamily="34" charset="0"/>
              </a:rPr>
              <a:t> </a:t>
            </a:r>
            <a:r>
              <a:rPr lang="en-US" sz="2400" err="1">
                <a:effectLst/>
                <a:latin typeface="Calibri" panose="020F0502020204030204" pitchFamily="34" charset="0"/>
                <a:ea typeface="Calibri" panose="020F0502020204030204" pitchFamily="34" charset="0"/>
                <a:cs typeface="Arial" panose="020B0604020202020204" pitchFamily="34" charset="0"/>
              </a:rPr>
              <a:t>privacygegevens</a:t>
            </a:r>
            <a:r>
              <a:rPr lang="en-US" sz="2400">
                <a:effectLst/>
                <a:latin typeface="Calibri" panose="020F0502020204030204" pitchFamily="34" charset="0"/>
                <a:ea typeface="Calibri" panose="020F0502020204030204" pitchFamily="34" charset="0"/>
                <a:cs typeface="Arial" panose="020B0604020202020204" pitchFamily="34" charset="0"/>
              </a:rPr>
              <a:t> </a:t>
            </a:r>
            <a:r>
              <a:rPr lang="en-US" sz="2400" err="1">
                <a:effectLst/>
                <a:latin typeface="Calibri" panose="020F0502020204030204" pitchFamily="34" charset="0"/>
                <a:ea typeface="Calibri" panose="020F0502020204030204" pitchFamily="34" charset="0"/>
                <a:cs typeface="Arial" panose="020B0604020202020204" pitchFamily="34" charset="0"/>
              </a:rPr>
              <a:t>moeten</a:t>
            </a:r>
            <a:r>
              <a:rPr lang="en-US" sz="2400">
                <a:effectLst/>
                <a:latin typeface="Calibri" panose="020F0502020204030204" pitchFamily="34" charset="0"/>
                <a:ea typeface="Calibri" panose="020F0502020204030204" pitchFamily="34" charset="0"/>
                <a:cs typeface="Arial" panose="020B0604020202020204" pitchFamily="34" charset="0"/>
              </a:rPr>
              <a:t> </a:t>
            </a:r>
            <a:r>
              <a:rPr lang="en-US" sz="2400" err="1">
                <a:effectLst/>
                <a:latin typeface="Calibri" panose="020F0502020204030204" pitchFamily="34" charset="0"/>
                <a:ea typeface="Calibri" panose="020F0502020204030204" pitchFamily="34" charset="0"/>
                <a:cs typeface="Arial" panose="020B0604020202020204" pitchFamily="34" charset="0"/>
              </a:rPr>
              <a:t>ee</a:t>
            </a:r>
            <a:r>
              <a:rPr lang="en-US" sz="2400" err="1">
                <a:latin typeface="Calibri" panose="020F0502020204030204" pitchFamily="34" charset="0"/>
                <a:ea typeface="Calibri" panose="020F0502020204030204" pitchFamily="34" charset="0"/>
                <a:cs typeface="Arial" panose="020B0604020202020204" pitchFamily="34" charset="0"/>
              </a:rPr>
              <a:t>n</a:t>
            </a:r>
            <a:r>
              <a:rPr lang="en-US" sz="2400">
                <a:latin typeface="Calibri" panose="020F0502020204030204" pitchFamily="34" charset="0"/>
                <a:ea typeface="Calibri" panose="020F0502020204030204" pitchFamily="34" charset="0"/>
                <a:cs typeface="Arial" panose="020B0604020202020204" pitchFamily="34" charset="0"/>
              </a:rPr>
              <a:t> </a:t>
            </a:r>
            <a:r>
              <a:rPr lang="en-US" sz="2400" err="1">
                <a:latin typeface="Calibri" panose="020F0502020204030204" pitchFamily="34" charset="0"/>
                <a:ea typeface="Calibri" panose="020F0502020204030204" pitchFamily="34" charset="0"/>
                <a:cs typeface="Arial" panose="020B0604020202020204" pitchFamily="34" charset="0"/>
              </a:rPr>
              <a:t>prominentere</a:t>
            </a:r>
            <a:r>
              <a:rPr lang="en-US" sz="2400">
                <a:latin typeface="Calibri" panose="020F0502020204030204" pitchFamily="34" charset="0"/>
                <a:ea typeface="Calibri" panose="020F0502020204030204" pitchFamily="34" charset="0"/>
                <a:cs typeface="Arial" panose="020B0604020202020204" pitchFamily="34" charset="0"/>
              </a:rPr>
              <a:t> </a:t>
            </a:r>
            <a:r>
              <a:rPr lang="en-US" sz="2400" err="1">
                <a:latin typeface="Calibri" panose="020F0502020204030204" pitchFamily="34" charset="0"/>
                <a:ea typeface="Calibri" panose="020F0502020204030204" pitchFamily="34" charset="0"/>
                <a:cs typeface="Arial" panose="020B0604020202020204" pitchFamily="34" charset="0"/>
              </a:rPr>
              <a:t>plaats</a:t>
            </a:r>
            <a:r>
              <a:rPr lang="en-US" sz="2400">
                <a:latin typeface="Calibri" panose="020F0502020204030204" pitchFamily="34" charset="0"/>
                <a:ea typeface="Calibri" panose="020F0502020204030204" pitchFamily="34" charset="0"/>
                <a:cs typeface="Arial" panose="020B0604020202020204" pitchFamily="34" charset="0"/>
              </a:rPr>
              <a:t> </a:t>
            </a:r>
            <a:r>
              <a:rPr lang="en-US" sz="2400" err="1">
                <a:latin typeface="Calibri" panose="020F0502020204030204" pitchFamily="34" charset="0"/>
                <a:ea typeface="Calibri" panose="020F0502020204030204" pitchFamily="34" charset="0"/>
                <a:cs typeface="Arial" panose="020B0604020202020204" pitchFamily="34" charset="0"/>
              </a:rPr>
              <a:t>innemen</a:t>
            </a:r>
            <a:r>
              <a:rPr lang="en-US" sz="2400">
                <a:latin typeface="Calibri" panose="020F0502020204030204" pitchFamily="34" charset="0"/>
                <a:ea typeface="Calibri" panose="020F0502020204030204" pitchFamily="34" charset="0"/>
                <a:cs typeface="Arial" panose="020B0604020202020204" pitchFamily="34" charset="0"/>
              </a:rPr>
              <a:t> op de website.”</a:t>
            </a:r>
            <a:endParaRPr lang="en-BE" sz="2400"/>
          </a:p>
        </p:txBody>
      </p:sp>
      <p:sp>
        <p:nvSpPr>
          <p:cNvPr id="11" name="TextBox 10">
            <a:extLst>
              <a:ext uri="{FF2B5EF4-FFF2-40B4-BE49-F238E27FC236}">
                <a16:creationId xmlns:a16="http://schemas.microsoft.com/office/drawing/2014/main" id="{F9408A8A-748E-6067-D592-098ADCE99A52}"/>
              </a:ext>
            </a:extLst>
          </p:cNvPr>
          <p:cNvSpPr txBox="1"/>
          <p:nvPr/>
        </p:nvSpPr>
        <p:spPr>
          <a:xfrm>
            <a:off x="2969135" y="5569978"/>
            <a:ext cx="3881785" cy="1015663"/>
          </a:xfrm>
          <a:prstGeom prst="rect">
            <a:avLst/>
          </a:prstGeom>
          <a:noFill/>
        </p:spPr>
        <p:txBody>
          <a:bodyPr wrap="square">
            <a:spAutoFit/>
          </a:bodyPr>
          <a:lstStyle/>
          <a:p>
            <a:r>
              <a:rPr lang="en-US" sz="2000">
                <a:effectLst/>
                <a:latin typeface="Calibri" panose="020F0502020204030204" pitchFamily="34" charset="0"/>
                <a:ea typeface="Calibri" panose="020F0502020204030204" pitchFamily="34" charset="0"/>
                <a:cs typeface="Arial" panose="020B0604020202020204" pitchFamily="34" charset="0"/>
              </a:rPr>
              <a:t>“</a:t>
            </a:r>
            <a:r>
              <a:rPr lang="en-US" sz="2000" err="1">
                <a:effectLst/>
                <a:latin typeface="Calibri" panose="020F0502020204030204" pitchFamily="34" charset="0"/>
                <a:ea typeface="Calibri" panose="020F0502020204030204" pitchFamily="34" charset="0"/>
                <a:cs typeface="Arial" panose="020B0604020202020204" pitchFamily="34" charset="0"/>
              </a:rPr>
              <a:t>Datakluis</a:t>
            </a:r>
            <a:r>
              <a:rPr lang="en-US" sz="2000">
                <a:effectLst/>
                <a:latin typeface="Calibri" panose="020F0502020204030204" pitchFamily="34" charset="0"/>
                <a:ea typeface="Calibri" panose="020F0502020204030204" pitchFamily="34" charset="0"/>
                <a:cs typeface="Arial" panose="020B0604020202020204" pitchFamily="34" charset="0"/>
              </a:rPr>
              <a:t> media, </a:t>
            </a:r>
            <a:r>
              <a:rPr lang="en-US" sz="2000" err="1">
                <a:effectLst/>
                <a:latin typeface="Calibri" panose="020F0502020204030204" pitchFamily="34" charset="0"/>
                <a:ea typeface="Calibri" panose="020F0502020204030204" pitchFamily="34" charset="0"/>
                <a:cs typeface="Arial" panose="020B0604020202020204" pitchFamily="34" charset="0"/>
              </a:rPr>
              <a:t>datakluis</a:t>
            </a:r>
            <a:r>
              <a:rPr lang="en-US" sz="2000">
                <a:effectLst/>
                <a:latin typeface="Calibri" panose="020F0502020204030204" pitchFamily="34" charset="0"/>
                <a:ea typeface="Calibri" panose="020F0502020204030204" pitchFamily="34" charset="0"/>
                <a:cs typeface="Arial" panose="020B0604020202020204" pitchFamily="34" charset="0"/>
              </a:rPr>
              <a:t> </a:t>
            </a:r>
            <a:r>
              <a:rPr lang="en-US" sz="2000" err="1">
                <a:effectLst/>
                <a:latin typeface="Calibri" panose="020F0502020204030204" pitchFamily="34" charset="0"/>
                <a:ea typeface="Calibri" panose="020F0502020204030204" pitchFamily="34" charset="0"/>
                <a:cs typeface="Arial" panose="020B0604020202020204" pitchFamily="34" charset="0"/>
              </a:rPr>
              <a:t>overheid</a:t>
            </a:r>
            <a:r>
              <a:rPr lang="en-US" sz="2000">
                <a:effectLst/>
                <a:latin typeface="Calibri" panose="020F0502020204030204" pitchFamily="34" charset="0"/>
                <a:ea typeface="Calibri" panose="020F0502020204030204" pitchFamily="34" charset="0"/>
                <a:cs typeface="Arial" panose="020B0604020202020204" pitchFamily="34" charset="0"/>
              </a:rPr>
              <a:t>, </a:t>
            </a:r>
            <a:r>
              <a:rPr lang="en-US" sz="2000" err="1">
                <a:effectLst/>
                <a:latin typeface="Calibri" panose="020F0502020204030204" pitchFamily="34" charset="0"/>
                <a:ea typeface="Calibri" panose="020F0502020204030204" pitchFamily="34" charset="0"/>
                <a:cs typeface="Arial" panose="020B0604020202020204" pitchFamily="34" charset="0"/>
              </a:rPr>
              <a:t>datakluis</a:t>
            </a:r>
            <a:r>
              <a:rPr lang="en-US" sz="2000">
                <a:effectLst/>
                <a:latin typeface="Calibri" panose="020F0502020204030204" pitchFamily="34" charset="0"/>
                <a:ea typeface="Calibri" panose="020F0502020204030204" pitchFamily="34" charset="0"/>
                <a:cs typeface="Arial" panose="020B0604020202020204" pitchFamily="34" charset="0"/>
              </a:rPr>
              <a:t> bank, … </a:t>
            </a:r>
            <a:r>
              <a:rPr lang="en-US" sz="2000" err="1">
                <a:effectLst/>
                <a:latin typeface="Calibri" panose="020F0502020204030204" pitchFamily="34" charset="0"/>
                <a:ea typeface="Calibri" panose="020F0502020204030204" pitchFamily="34" charset="0"/>
                <a:cs typeface="Arial" panose="020B0604020202020204" pitchFamily="34" charset="0"/>
              </a:rPr>
              <a:t>Hoeveel</a:t>
            </a:r>
            <a:r>
              <a:rPr lang="en-US" sz="2000">
                <a:effectLst/>
                <a:latin typeface="Calibri" panose="020F0502020204030204" pitchFamily="34" charset="0"/>
                <a:ea typeface="Calibri" panose="020F0502020204030204" pitchFamily="34" charset="0"/>
                <a:cs typeface="Arial" panose="020B0604020202020204" pitchFamily="34" charset="0"/>
              </a:rPr>
              <a:t> </a:t>
            </a:r>
            <a:r>
              <a:rPr lang="en-US" sz="2000" err="1">
                <a:effectLst/>
                <a:latin typeface="Calibri" panose="020F0502020204030204" pitchFamily="34" charset="0"/>
                <a:ea typeface="Calibri" panose="020F0502020204030204" pitchFamily="34" charset="0"/>
                <a:cs typeface="Arial" panose="020B0604020202020204" pitchFamily="34" charset="0"/>
              </a:rPr>
              <a:t>nog</a:t>
            </a:r>
            <a:r>
              <a:rPr lang="en-US" sz="2000">
                <a:effectLst/>
                <a:latin typeface="Calibri" panose="020F0502020204030204" pitchFamily="34" charset="0"/>
                <a:ea typeface="Calibri" panose="020F0502020204030204" pitchFamily="34" charset="0"/>
                <a:cs typeface="Arial" panose="020B0604020202020204" pitchFamily="34" charset="0"/>
              </a:rPr>
              <a:t>?</a:t>
            </a:r>
            <a:r>
              <a:rPr lang="en-US" sz="2000">
                <a:latin typeface="Calibri" panose="020F0502020204030204" pitchFamily="34" charset="0"/>
                <a:ea typeface="Calibri" panose="020F0502020204030204" pitchFamily="34" charset="0"/>
                <a:cs typeface="Arial" panose="020B0604020202020204" pitchFamily="34" charset="0"/>
              </a:rPr>
              <a:t>”</a:t>
            </a:r>
            <a:endParaRPr lang="en-BE" sz="2000"/>
          </a:p>
        </p:txBody>
      </p:sp>
      <p:sp>
        <p:nvSpPr>
          <p:cNvPr id="12" name="TextBox 11">
            <a:extLst>
              <a:ext uri="{FF2B5EF4-FFF2-40B4-BE49-F238E27FC236}">
                <a16:creationId xmlns:a16="http://schemas.microsoft.com/office/drawing/2014/main" id="{D798A513-AD85-3D85-1227-7907871741CE}"/>
              </a:ext>
            </a:extLst>
          </p:cNvPr>
          <p:cNvSpPr txBox="1"/>
          <p:nvPr/>
        </p:nvSpPr>
        <p:spPr>
          <a:xfrm>
            <a:off x="1457101" y="4383905"/>
            <a:ext cx="4533900" cy="646331"/>
          </a:xfrm>
          <a:prstGeom prst="rect">
            <a:avLst/>
          </a:prstGeom>
          <a:noFill/>
        </p:spPr>
        <p:txBody>
          <a:bodyPr wrap="square">
            <a:spAutoFit/>
          </a:bodyPr>
          <a:lstStyle/>
          <a:p>
            <a:r>
              <a:rPr lang="en-US" sz="1800">
                <a:effectLst/>
                <a:latin typeface="Calibri" panose="020F0502020204030204" pitchFamily="34" charset="0"/>
                <a:ea typeface="Calibri" panose="020F0502020204030204" pitchFamily="34" charset="0"/>
                <a:cs typeface="Arial" panose="020B0604020202020204" pitchFamily="34" charset="0"/>
              </a:rPr>
              <a:t>“</a:t>
            </a:r>
            <a:r>
              <a:rPr lang="en-US" sz="1800" err="1">
                <a:effectLst/>
                <a:latin typeface="Calibri" panose="020F0502020204030204" pitchFamily="34" charset="0"/>
                <a:ea typeface="Calibri" panose="020F0502020204030204" pitchFamily="34" charset="0"/>
                <a:cs typeface="Arial" panose="020B0604020202020204" pitchFamily="34" charset="0"/>
              </a:rPr>
              <a:t>Vooral</a:t>
            </a:r>
            <a:r>
              <a:rPr lang="en-US" sz="1800">
                <a:effectLst/>
                <a:latin typeface="Calibri" panose="020F0502020204030204" pitchFamily="34" charset="0"/>
                <a:ea typeface="Calibri" panose="020F0502020204030204" pitchFamily="34" charset="0"/>
                <a:cs typeface="Arial" panose="020B0604020202020204" pitchFamily="34" charset="0"/>
              </a:rPr>
              <a:t> de </a:t>
            </a:r>
            <a:r>
              <a:rPr lang="en-US" sz="1800" err="1">
                <a:effectLst/>
                <a:latin typeface="Calibri" panose="020F0502020204030204" pitchFamily="34" charset="0"/>
                <a:ea typeface="Calibri" panose="020F0502020204030204" pitchFamily="34" charset="0"/>
                <a:cs typeface="Arial" panose="020B0604020202020204" pitchFamily="34" charset="0"/>
              </a:rPr>
              <a:t>afwezigheid</a:t>
            </a:r>
            <a:r>
              <a:rPr lang="en-US" sz="1800">
                <a:effectLst/>
                <a:latin typeface="Calibri" panose="020F0502020204030204" pitchFamily="34" charset="0"/>
                <a:ea typeface="Calibri" panose="020F0502020204030204" pitchFamily="34" charset="0"/>
                <a:cs typeface="Arial" panose="020B0604020202020204" pitchFamily="34" charset="0"/>
              </a:rPr>
              <a:t> van </a:t>
            </a:r>
            <a:r>
              <a:rPr lang="en-US" sz="1800" err="1">
                <a:effectLst/>
                <a:latin typeface="Calibri" panose="020F0502020204030204" pitchFamily="34" charset="0"/>
                <a:ea typeface="Calibri" panose="020F0502020204030204" pitchFamily="34" charset="0"/>
                <a:cs typeface="Arial" panose="020B0604020202020204" pitchFamily="34" charset="0"/>
              </a:rPr>
              <a:t>storende</a:t>
            </a:r>
            <a:r>
              <a:rPr lang="en-US" sz="1800">
                <a:effectLst/>
                <a:latin typeface="Calibri" panose="020F0502020204030204" pitchFamily="34" charset="0"/>
                <a:ea typeface="Calibri" panose="020F0502020204030204" pitchFamily="34" charset="0"/>
                <a:cs typeface="Arial" panose="020B0604020202020204" pitchFamily="34" charset="0"/>
              </a:rPr>
              <a:t> banners was </a:t>
            </a:r>
            <a:r>
              <a:rPr lang="en-US" sz="1800" err="1">
                <a:effectLst/>
                <a:latin typeface="Calibri" panose="020F0502020204030204" pitchFamily="34" charset="0"/>
                <a:ea typeface="Calibri" panose="020F0502020204030204" pitchFamily="34" charset="0"/>
                <a:cs typeface="Arial" panose="020B0604020202020204" pitchFamily="34" charset="0"/>
              </a:rPr>
              <a:t>een</a:t>
            </a:r>
            <a:r>
              <a:rPr lang="en-US" sz="1800">
                <a:effectLst/>
                <a:latin typeface="Calibri" panose="020F0502020204030204" pitchFamily="34" charset="0"/>
                <a:ea typeface="Calibri" panose="020F0502020204030204" pitchFamily="34" charset="0"/>
                <a:cs typeface="Arial" panose="020B0604020202020204" pitchFamily="34" charset="0"/>
              </a:rPr>
              <a:t> </a:t>
            </a:r>
            <a:r>
              <a:rPr lang="en-US" sz="1800" err="1">
                <a:effectLst/>
                <a:latin typeface="Calibri" panose="020F0502020204030204" pitchFamily="34" charset="0"/>
                <a:ea typeface="Calibri" panose="020F0502020204030204" pitchFamily="34" charset="0"/>
                <a:cs typeface="Arial" panose="020B0604020202020204" pitchFamily="34" charset="0"/>
              </a:rPr>
              <a:t>verademing</a:t>
            </a:r>
            <a:r>
              <a:rPr lang="en-US" sz="1800">
                <a:effectLst/>
                <a:latin typeface="Calibri" panose="020F0502020204030204" pitchFamily="34" charset="0"/>
                <a:ea typeface="Calibri" panose="020F0502020204030204" pitchFamily="34" charset="0"/>
                <a:cs typeface="Arial" panose="020B0604020202020204" pitchFamily="34" charset="0"/>
              </a:rPr>
              <a:t>.</a:t>
            </a:r>
            <a:r>
              <a:rPr lang="en-US">
                <a:latin typeface="Calibri" panose="020F0502020204030204" pitchFamily="34" charset="0"/>
                <a:ea typeface="Calibri" panose="020F0502020204030204" pitchFamily="34" charset="0"/>
                <a:cs typeface="Arial" panose="020B0604020202020204" pitchFamily="34" charset="0"/>
              </a:rPr>
              <a:t>”</a:t>
            </a:r>
            <a:endParaRPr lang="en-BE"/>
          </a:p>
        </p:txBody>
      </p:sp>
      <p:sp>
        <p:nvSpPr>
          <p:cNvPr id="13" name="TextBox 12">
            <a:extLst>
              <a:ext uri="{FF2B5EF4-FFF2-40B4-BE49-F238E27FC236}">
                <a16:creationId xmlns:a16="http://schemas.microsoft.com/office/drawing/2014/main" id="{C82636C9-5083-1FE1-5E85-AF3B7DB35329}"/>
              </a:ext>
            </a:extLst>
          </p:cNvPr>
          <p:cNvSpPr txBox="1"/>
          <p:nvPr/>
        </p:nvSpPr>
        <p:spPr>
          <a:xfrm>
            <a:off x="6095998" y="4145674"/>
            <a:ext cx="5741420" cy="2062103"/>
          </a:xfrm>
          <a:prstGeom prst="rect">
            <a:avLst/>
          </a:prstGeom>
          <a:noFill/>
        </p:spPr>
        <p:txBody>
          <a:bodyPr wrap="square">
            <a:spAutoFit/>
          </a:bodyPr>
          <a:lstStyle/>
          <a:p>
            <a:r>
              <a:rPr lang="en-US" sz="3200">
                <a:latin typeface="Calibri" panose="020F0502020204030204" pitchFamily="34" charset="0"/>
                <a:cs typeface="Arial" panose="020B0604020202020204" pitchFamily="34" charset="0"/>
              </a:rPr>
              <a:t>“De </a:t>
            </a:r>
            <a:r>
              <a:rPr lang="en-US" sz="3200" err="1">
                <a:latin typeface="Calibri" panose="020F0502020204030204" pitchFamily="34" charset="0"/>
                <a:cs typeface="Arial" panose="020B0604020202020204" pitchFamily="34" charset="0"/>
              </a:rPr>
              <a:t>meeste</a:t>
            </a:r>
            <a:r>
              <a:rPr lang="en-US" sz="3200">
                <a:latin typeface="Calibri" panose="020F0502020204030204" pitchFamily="34" charset="0"/>
                <a:cs typeface="Arial" panose="020B0604020202020204" pitchFamily="34" charset="0"/>
              </a:rPr>
              <a:t> </a:t>
            </a:r>
            <a:r>
              <a:rPr lang="en-US" sz="3200" err="1">
                <a:latin typeface="Calibri" panose="020F0502020204030204" pitchFamily="34" charset="0"/>
                <a:cs typeface="Arial" panose="020B0604020202020204" pitchFamily="34" charset="0"/>
              </a:rPr>
              <a:t>titels</a:t>
            </a:r>
            <a:r>
              <a:rPr lang="en-US" sz="3200">
                <a:latin typeface="Calibri" panose="020F0502020204030204" pitchFamily="34" charset="0"/>
                <a:cs typeface="Arial" panose="020B0604020202020204" pitchFamily="34" charset="0"/>
              </a:rPr>
              <a:t> </a:t>
            </a:r>
            <a:r>
              <a:rPr lang="en-US" sz="3200" err="1">
                <a:latin typeface="Calibri" panose="020F0502020204030204" pitchFamily="34" charset="0"/>
                <a:cs typeface="Arial" panose="020B0604020202020204" pitchFamily="34" charset="0"/>
              </a:rPr>
              <a:t>suggeren</a:t>
            </a:r>
            <a:r>
              <a:rPr lang="en-US" sz="3200">
                <a:latin typeface="Calibri" panose="020F0502020204030204" pitchFamily="34" charset="0"/>
                <a:cs typeface="Arial" panose="020B0604020202020204" pitchFamily="34" charset="0"/>
              </a:rPr>
              <a:t> al </a:t>
            </a:r>
            <a:r>
              <a:rPr lang="en-US" sz="3200" err="1">
                <a:latin typeface="Calibri" panose="020F0502020204030204" pitchFamily="34" charset="0"/>
                <a:cs typeface="Arial" panose="020B0604020202020204" pitchFamily="34" charset="0"/>
              </a:rPr>
              <a:t>een</a:t>
            </a:r>
            <a:r>
              <a:rPr lang="en-US" sz="3200">
                <a:latin typeface="Calibri" panose="020F0502020204030204" pitchFamily="34" charset="0"/>
                <a:cs typeface="Arial" panose="020B0604020202020204" pitchFamily="34" charset="0"/>
              </a:rPr>
              <a:t> </a:t>
            </a:r>
            <a:r>
              <a:rPr lang="en-US" sz="3200" err="1">
                <a:latin typeface="Calibri" panose="020F0502020204030204" pitchFamily="34" charset="0"/>
                <a:cs typeface="Arial" panose="020B0604020202020204" pitchFamily="34" charset="0"/>
              </a:rPr>
              <a:t>bepaalde</a:t>
            </a:r>
            <a:r>
              <a:rPr lang="en-US" sz="3200">
                <a:latin typeface="Calibri" panose="020F0502020204030204" pitchFamily="34" charset="0"/>
                <a:cs typeface="Arial" panose="020B0604020202020204" pitchFamily="34" charset="0"/>
              </a:rPr>
              <a:t> </a:t>
            </a:r>
            <a:r>
              <a:rPr lang="en-US" sz="3200" err="1">
                <a:latin typeface="Calibri" panose="020F0502020204030204" pitchFamily="34" charset="0"/>
                <a:cs typeface="Arial" panose="020B0604020202020204" pitchFamily="34" charset="0"/>
              </a:rPr>
              <a:t>visie</a:t>
            </a:r>
            <a:r>
              <a:rPr lang="en-US" sz="3200">
                <a:latin typeface="Calibri" panose="020F0502020204030204" pitchFamily="34" charset="0"/>
                <a:cs typeface="Arial" panose="020B0604020202020204" pitchFamily="34" charset="0"/>
              </a:rPr>
              <a:t> op het </a:t>
            </a:r>
            <a:r>
              <a:rPr lang="en-US" sz="3200" err="1">
                <a:latin typeface="Calibri" panose="020F0502020204030204" pitchFamily="34" charset="0"/>
                <a:cs typeface="Arial" panose="020B0604020202020204" pitchFamily="34" charset="0"/>
              </a:rPr>
              <a:t>nieuws</a:t>
            </a:r>
            <a:r>
              <a:rPr lang="en-US" sz="3200">
                <a:latin typeface="Calibri" panose="020F0502020204030204" pitchFamily="34" charset="0"/>
                <a:cs typeface="Arial" panose="020B0604020202020204" pitchFamily="34" charset="0"/>
              </a:rPr>
              <a:t> die </a:t>
            </a:r>
            <a:r>
              <a:rPr lang="en-US" sz="3200" err="1">
                <a:latin typeface="Calibri" panose="020F0502020204030204" pitchFamily="34" charset="0"/>
                <a:cs typeface="Arial" panose="020B0604020202020204" pitchFamily="34" charset="0"/>
              </a:rPr>
              <a:t>misschien</a:t>
            </a:r>
            <a:r>
              <a:rPr lang="en-US" sz="3200">
                <a:latin typeface="Calibri" panose="020F0502020204030204" pitchFamily="34" charset="0"/>
                <a:cs typeface="Arial" panose="020B0604020202020204" pitchFamily="34" charset="0"/>
              </a:rPr>
              <a:t> </a:t>
            </a:r>
            <a:r>
              <a:rPr lang="en-US" sz="3200" err="1">
                <a:latin typeface="Calibri" panose="020F0502020204030204" pitchFamily="34" charset="0"/>
                <a:cs typeface="Arial" panose="020B0604020202020204" pitchFamily="34" charset="0"/>
              </a:rPr>
              <a:t>niet</a:t>
            </a:r>
            <a:r>
              <a:rPr lang="en-US" sz="3200">
                <a:latin typeface="Calibri" panose="020F0502020204030204" pitchFamily="34" charset="0"/>
                <a:cs typeface="Arial" panose="020B0604020202020204" pitchFamily="34" charset="0"/>
              </a:rPr>
              <a:t> </a:t>
            </a:r>
            <a:r>
              <a:rPr lang="en-US" sz="3200" err="1">
                <a:latin typeface="Calibri" panose="020F0502020204030204" pitchFamily="34" charset="0"/>
                <a:cs typeface="Arial" panose="020B0604020202020204" pitchFamily="34" charset="0"/>
              </a:rPr>
              <a:t>overeenkomt</a:t>
            </a:r>
            <a:r>
              <a:rPr lang="en-US" sz="3200">
                <a:latin typeface="Calibri" panose="020F0502020204030204" pitchFamily="34" charset="0"/>
                <a:cs typeface="Arial" panose="020B0604020202020204" pitchFamily="34" charset="0"/>
              </a:rPr>
              <a:t> met de </a:t>
            </a:r>
            <a:r>
              <a:rPr lang="en-US" sz="3200" err="1">
                <a:latin typeface="Calibri" panose="020F0502020204030204" pitchFamily="34" charset="0"/>
                <a:cs typeface="Arial" panose="020B0604020202020204" pitchFamily="34" charset="0"/>
              </a:rPr>
              <a:t>visie</a:t>
            </a:r>
            <a:r>
              <a:rPr lang="en-US" sz="3200">
                <a:latin typeface="Calibri" panose="020F0502020204030204" pitchFamily="34" charset="0"/>
                <a:cs typeface="Arial" panose="020B0604020202020204" pitchFamily="34" charset="0"/>
              </a:rPr>
              <a:t> van de </a:t>
            </a:r>
            <a:r>
              <a:rPr lang="en-US" sz="3200" err="1">
                <a:latin typeface="Calibri" panose="020F0502020204030204" pitchFamily="34" charset="0"/>
                <a:cs typeface="Arial" panose="020B0604020202020204" pitchFamily="34" charset="0"/>
              </a:rPr>
              <a:t>lezer</a:t>
            </a:r>
            <a:r>
              <a:rPr lang="en-US" sz="3200">
                <a:latin typeface="Calibri" panose="020F0502020204030204" pitchFamily="34" charset="0"/>
                <a:cs typeface="Arial" panose="020B0604020202020204" pitchFamily="34" charset="0"/>
              </a:rPr>
              <a:t>.”</a:t>
            </a:r>
            <a:endParaRPr lang="en-BE" sz="3200"/>
          </a:p>
        </p:txBody>
      </p:sp>
      <p:sp>
        <p:nvSpPr>
          <p:cNvPr id="14" name="TextBox 13">
            <a:extLst>
              <a:ext uri="{FF2B5EF4-FFF2-40B4-BE49-F238E27FC236}">
                <a16:creationId xmlns:a16="http://schemas.microsoft.com/office/drawing/2014/main" id="{E05C2D9F-3F65-DC53-C381-E3DA545B1AE5}"/>
              </a:ext>
            </a:extLst>
          </p:cNvPr>
          <p:cNvSpPr txBox="1"/>
          <p:nvPr/>
        </p:nvSpPr>
        <p:spPr>
          <a:xfrm>
            <a:off x="1638300" y="2072031"/>
            <a:ext cx="3644900" cy="1077218"/>
          </a:xfrm>
          <a:prstGeom prst="rect">
            <a:avLst/>
          </a:prstGeom>
          <a:noFill/>
        </p:spPr>
        <p:txBody>
          <a:bodyPr wrap="square">
            <a:spAutoFit/>
          </a:bodyPr>
          <a:lstStyle/>
          <a:p>
            <a:r>
              <a:rPr lang="en-US" sz="3200">
                <a:effectLst/>
                <a:latin typeface="Calibri" panose="020F0502020204030204" pitchFamily="34" charset="0"/>
                <a:ea typeface="Calibri" panose="020F0502020204030204" pitchFamily="34" charset="0"/>
                <a:cs typeface="Arial" panose="020B0604020202020204" pitchFamily="34" charset="0"/>
              </a:rPr>
              <a:t>“</a:t>
            </a:r>
            <a:r>
              <a:rPr lang="en-US" sz="3200" err="1">
                <a:effectLst/>
                <a:latin typeface="Calibri" panose="020F0502020204030204" pitchFamily="34" charset="0"/>
                <a:ea typeface="Calibri" panose="020F0502020204030204" pitchFamily="34" charset="0"/>
                <a:cs typeface="Arial" panose="020B0604020202020204" pitchFamily="34" charset="0"/>
              </a:rPr>
              <a:t>Te</a:t>
            </a:r>
            <a:r>
              <a:rPr lang="en-US" sz="3200">
                <a:effectLst/>
                <a:latin typeface="Calibri" panose="020F0502020204030204" pitchFamily="34" charset="0"/>
                <a:ea typeface="Calibri" panose="020F0502020204030204" pitchFamily="34" charset="0"/>
                <a:cs typeface="Arial" panose="020B0604020202020204" pitchFamily="34" charset="0"/>
              </a:rPr>
              <a:t> </a:t>
            </a:r>
            <a:r>
              <a:rPr lang="en-US" sz="3200" err="1">
                <a:effectLst/>
                <a:latin typeface="Calibri" panose="020F0502020204030204" pitchFamily="34" charset="0"/>
                <a:ea typeface="Calibri" panose="020F0502020204030204" pitchFamily="34" charset="0"/>
                <a:cs typeface="Arial" panose="020B0604020202020204" pitchFamily="34" charset="0"/>
              </a:rPr>
              <a:t>veel</a:t>
            </a:r>
            <a:r>
              <a:rPr lang="en-US" sz="3200">
                <a:effectLst/>
                <a:latin typeface="Calibri" panose="020F0502020204030204" pitchFamily="34" charset="0"/>
                <a:ea typeface="Calibri" panose="020F0502020204030204" pitchFamily="34" charset="0"/>
                <a:cs typeface="Arial" panose="020B0604020202020204" pitchFamily="34" charset="0"/>
              </a:rPr>
              <a:t> </a:t>
            </a:r>
            <a:r>
              <a:rPr lang="en-US" sz="3200" err="1">
                <a:effectLst/>
                <a:latin typeface="Calibri" panose="020F0502020204030204" pitchFamily="34" charset="0"/>
                <a:ea typeface="Calibri" panose="020F0502020204030204" pitchFamily="34" charset="0"/>
                <a:cs typeface="Arial" panose="020B0604020202020204" pitchFamily="34" charset="0"/>
              </a:rPr>
              <a:t>nieuws</a:t>
            </a:r>
            <a:r>
              <a:rPr lang="en-US" sz="3200">
                <a:effectLst/>
                <a:latin typeface="Calibri" panose="020F0502020204030204" pitchFamily="34" charset="0"/>
                <a:ea typeface="Calibri" panose="020F0502020204030204" pitchFamily="34" charset="0"/>
                <a:cs typeface="Arial" panose="020B0604020202020204" pitchFamily="34" charset="0"/>
              </a:rPr>
              <a:t> in </a:t>
            </a:r>
            <a:r>
              <a:rPr lang="en-US" sz="3200" err="1">
                <a:effectLst/>
                <a:latin typeface="Calibri" panose="020F0502020204030204" pitchFamily="34" charset="0"/>
                <a:ea typeface="Calibri" panose="020F0502020204030204" pitchFamily="34" charset="0"/>
                <a:cs typeface="Arial" panose="020B0604020202020204" pitchFamily="34" charset="0"/>
              </a:rPr>
              <a:t>één</a:t>
            </a:r>
            <a:r>
              <a:rPr lang="en-US" sz="3200">
                <a:effectLst/>
                <a:latin typeface="Calibri" panose="020F0502020204030204" pitchFamily="34" charset="0"/>
                <a:ea typeface="Calibri" panose="020F0502020204030204" pitchFamily="34" charset="0"/>
                <a:cs typeface="Arial" panose="020B0604020202020204" pitchFamily="34" charset="0"/>
              </a:rPr>
              <a:t> </a:t>
            </a:r>
            <a:r>
              <a:rPr lang="en-US" sz="3200" err="1">
                <a:effectLst/>
                <a:latin typeface="Calibri" panose="020F0502020204030204" pitchFamily="34" charset="0"/>
                <a:ea typeface="Calibri" panose="020F0502020204030204" pitchFamily="34" charset="0"/>
                <a:cs typeface="Arial" panose="020B0604020202020204" pitchFamily="34" charset="0"/>
              </a:rPr>
              <a:t>keer</a:t>
            </a:r>
            <a:r>
              <a:rPr lang="en-US" sz="3200">
                <a:effectLst/>
                <a:latin typeface="Calibri" panose="020F0502020204030204" pitchFamily="34" charset="0"/>
                <a:ea typeface="Calibri" panose="020F0502020204030204" pitchFamily="34" charset="0"/>
                <a:cs typeface="Arial" panose="020B0604020202020204" pitchFamily="34" charset="0"/>
              </a:rPr>
              <a:t>.”</a:t>
            </a:r>
            <a:endParaRPr lang="en-BE" sz="3200"/>
          </a:p>
        </p:txBody>
      </p:sp>
      <p:sp>
        <p:nvSpPr>
          <p:cNvPr id="15" name="TextBox 14">
            <a:extLst>
              <a:ext uri="{FF2B5EF4-FFF2-40B4-BE49-F238E27FC236}">
                <a16:creationId xmlns:a16="http://schemas.microsoft.com/office/drawing/2014/main" id="{79749090-7C64-4C42-1411-960CBC0DD6F5}"/>
              </a:ext>
            </a:extLst>
          </p:cNvPr>
          <p:cNvSpPr txBox="1"/>
          <p:nvPr/>
        </p:nvSpPr>
        <p:spPr>
          <a:xfrm>
            <a:off x="512310" y="5000592"/>
            <a:ext cx="4533900" cy="1077218"/>
          </a:xfrm>
          <a:prstGeom prst="rect">
            <a:avLst/>
          </a:prstGeom>
          <a:noFill/>
        </p:spPr>
        <p:txBody>
          <a:bodyPr wrap="square">
            <a:spAutoFit/>
          </a:bodyPr>
          <a:lstStyle/>
          <a:p>
            <a:r>
              <a:rPr lang="en-US" sz="3200">
                <a:effectLst/>
                <a:latin typeface="Calibri" panose="020F0502020204030204" pitchFamily="34" charset="0"/>
                <a:ea typeface="Calibri" panose="020F0502020204030204" pitchFamily="34" charset="0"/>
                <a:cs typeface="Arial" panose="020B0604020202020204" pitchFamily="34" charset="0"/>
              </a:rPr>
              <a:t>“Wie </a:t>
            </a:r>
            <a:r>
              <a:rPr lang="en-US" sz="3200" err="1">
                <a:effectLst/>
                <a:latin typeface="Calibri" panose="020F0502020204030204" pitchFamily="34" charset="0"/>
                <a:ea typeface="Calibri" panose="020F0502020204030204" pitchFamily="34" charset="0"/>
                <a:cs typeface="Arial" panose="020B0604020202020204" pitchFamily="34" charset="0"/>
              </a:rPr>
              <a:t>kan</a:t>
            </a:r>
            <a:r>
              <a:rPr lang="en-US" sz="3200">
                <a:effectLst/>
                <a:latin typeface="Calibri" panose="020F0502020204030204" pitchFamily="34" charset="0"/>
                <a:ea typeface="Calibri" panose="020F0502020204030204" pitchFamily="34" charset="0"/>
                <a:cs typeface="Arial" panose="020B0604020202020204" pitchFamily="34" charset="0"/>
              </a:rPr>
              <a:t> </a:t>
            </a:r>
            <a:r>
              <a:rPr lang="en-US" sz="3200" err="1">
                <a:effectLst/>
                <a:latin typeface="Calibri" panose="020F0502020204030204" pitchFamily="34" charset="0"/>
                <a:ea typeface="Calibri" panose="020F0502020204030204" pitchFamily="34" charset="0"/>
                <a:cs typeface="Arial" panose="020B0604020202020204" pitchFamily="34" charset="0"/>
              </a:rPr>
              <a:t>mijn</a:t>
            </a:r>
            <a:r>
              <a:rPr lang="en-US" sz="3200">
                <a:effectLst/>
                <a:latin typeface="Calibri" panose="020F0502020204030204" pitchFamily="34" charset="0"/>
                <a:ea typeface="Calibri" panose="020F0502020204030204" pitchFamily="34" charset="0"/>
                <a:cs typeface="Arial" panose="020B0604020202020204" pitchFamily="34" charset="0"/>
              </a:rPr>
              <a:t> interesses </a:t>
            </a:r>
            <a:r>
              <a:rPr lang="en-US" sz="3200" err="1">
                <a:effectLst/>
                <a:latin typeface="Calibri" panose="020F0502020204030204" pitchFamily="34" charset="0"/>
                <a:ea typeface="Calibri" panose="020F0502020204030204" pitchFamily="34" charset="0"/>
                <a:cs typeface="Arial" panose="020B0604020202020204" pitchFamily="34" charset="0"/>
              </a:rPr>
              <a:t>zien</a:t>
            </a:r>
            <a:r>
              <a:rPr lang="en-US" sz="3200">
                <a:latin typeface="Calibri" panose="020F0502020204030204" pitchFamily="34" charset="0"/>
                <a:ea typeface="Calibri" panose="020F0502020204030204" pitchFamily="34" charset="0"/>
                <a:cs typeface="Arial" panose="020B0604020202020204" pitchFamily="34" charset="0"/>
              </a:rPr>
              <a:t>?”</a:t>
            </a:r>
            <a:endParaRPr lang="en-BE" sz="3200"/>
          </a:p>
        </p:txBody>
      </p:sp>
      <p:sp>
        <p:nvSpPr>
          <p:cNvPr id="16" name="TextBox 15">
            <a:extLst>
              <a:ext uri="{FF2B5EF4-FFF2-40B4-BE49-F238E27FC236}">
                <a16:creationId xmlns:a16="http://schemas.microsoft.com/office/drawing/2014/main" id="{6B8F0DEC-675A-0936-7615-5A18CC871473}"/>
              </a:ext>
            </a:extLst>
          </p:cNvPr>
          <p:cNvSpPr txBox="1"/>
          <p:nvPr/>
        </p:nvSpPr>
        <p:spPr>
          <a:xfrm>
            <a:off x="8655731" y="221831"/>
            <a:ext cx="3916930" cy="1569660"/>
          </a:xfrm>
          <a:prstGeom prst="rect">
            <a:avLst/>
          </a:prstGeom>
          <a:noFill/>
        </p:spPr>
        <p:txBody>
          <a:bodyPr wrap="square">
            <a:spAutoFit/>
          </a:bodyPr>
          <a:lstStyle/>
          <a:p>
            <a:r>
              <a:rPr lang="en-US" sz="3200">
                <a:effectLst/>
                <a:latin typeface="Calibri" panose="020F0502020204030204" pitchFamily="34" charset="0"/>
                <a:ea typeface="Calibri" panose="020F0502020204030204" pitchFamily="34" charset="0"/>
                <a:cs typeface="Arial" panose="020B0604020202020204" pitchFamily="34" charset="0"/>
              </a:rPr>
              <a:t>“</a:t>
            </a:r>
            <a:r>
              <a:rPr lang="en-US" sz="3200" err="1">
                <a:effectLst/>
                <a:latin typeface="Calibri" panose="020F0502020204030204" pitchFamily="34" charset="0"/>
                <a:ea typeface="Calibri" panose="020F0502020204030204" pitchFamily="34" charset="0"/>
                <a:cs typeface="Arial" panose="020B0604020202020204" pitchFamily="34" charset="0"/>
              </a:rPr>
              <a:t>Ik</a:t>
            </a:r>
            <a:r>
              <a:rPr lang="en-US" sz="3200">
                <a:effectLst/>
                <a:latin typeface="Calibri" panose="020F0502020204030204" pitchFamily="34" charset="0"/>
                <a:ea typeface="Calibri" panose="020F0502020204030204" pitchFamily="34" charset="0"/>
                <a:cs typeface="Arial" panose="020B0604020202020204" pitchFamily="34" charset="0"/>
              </a:rPr>
              <a:t> </a:t>
            </a:r>
            <a:r>
              <a:rPr lang="en-US" sz="3200" err="1">
                <a:effectLst/>
                <a:latin typeface="Calibri" panose="020F0502020204030204" pitchFamily="34" charset="0"/>
                <a:ea typeface="Calibri" panose="020F0502020204030204" pitchFamily="34" charset="0"/>
                <a:cs typeface="Arial" panose="020B0604020202020204" pitchFamily="34" charset="0"/>
              </a:rPr>
              <a:t>vond</a:t>
            </a:r>
            <a:r>
              <a:rPr lang="en-US" sz="3200">
                <a:effectLst/>
                <a:latin typeface="Calibri" panose="020F0502020204030204" pitchFamily="34" charset="0"/>
                <a:ea typeface="Calibri" panose="020F0502020204030204" pitchFamily="34" charset="0"/>
                <a:cs typeface="Arial" panose="020B0604020202020204" pitchFamily="34" charset="0"/>
              </a:rPr>
              <a:t> de </a:t>
            </a:r>
            <a:r>
              <a:rPr lang="en-US" sz="3200" err="1">
                <a:effectLst/>
                <a:latin typeface="Calibri" panose="020F0502020204030204" pitchFamily="34" charset="0"/>
                <a:ea typeface="Calibri" panose="020F0502020204030204" pitchFamily="34" charset="0"/>
                <a:cs typeface="Arial" panose="020B0604020202020204" pitchFamily="34" charset="0"/>
              </a:rPr>
              <a:t>inlog</a:t>
            </a:r>
            <a:r>
              <a:rPr lang="en-US" sz="3200">
                <a:effectLst/>
                <a:latin typeface="Calibri" panose="020F0502020204030204" pitchFamily="34" charset="0"/>
                <a:ea typeface="Calibri" panose="020F0502020204030204" pitchFamily="34" charset="0"/>
                <a:cs typeface="Arial" panose="020B0604020202020204" pitchFamily="34" charset="0"/>
              </a:rPr>
              <a:t> procedure nogal </a:t>
            </a:r>
            <a:r>
              <a:rPr lang="en-US" sz="3200" err="1">
                <a:effectLst/>
                <a:latin typeface="Calibri" panose="020F0502020204030204" pitchFamily="34" charset="0"/>
                <a:ea typeface="Calibri" panose="020F0502020204030204" pitchFamily="34" charset="0"/>
                <a:cs typeface="Arial" panose="020B0604020202020204" pitchFamily="34" charset="0"/>
              </a:rPr>
              <a:t>chaotisch</a:t>
            </a:r>
            <a:r>
              <a:rPr lang="en-US" sz="3200">
                <a:effectLst/>
                <a:latin typeface="Calibri" panose="020F0502020204030204" pitchFamily="34" charset="0"/>
                <a:ea typeface="Calibri" panose="020F0502020204030204" pitchFamily="34" charset="0"/>
                <a:cs typeface="Arial" panose="020B0604020202020204" pitchFamily="34" charset="0"/>
              </a:rPr>
              <a:t>.”</a:t>
            </a:r>
            <a:endParaRPr lang="en-BE" sz="3200"/>
          </a:p>
        </p:txBody>
      </p:sp>
      <p:sp>
        <p:nvSpPr>
          <p:cNvPr id="17" name="TextBox 16">
            <a:extLst>
              <a:ext uri="{FF2B5EF4-FFF2-40B4-BE49-F238E27FC236}">
                <a16:creationId xmlns:a16="http://schemas.microsoft.com/office/drawing/2014/main" id="{A40A884E-C78E-A325-A2D6-E4BBB2E0282C}"/>
              </a:ext>
            </a:extLst>
          </p:cNvPr>
          <p:cNvSpPr txBox="1"/>
          <p:nvPr/>
        </p:nvSpPr>
        <p:spPr>
          <a:xfrm>
            <a:off x="4541270" y="402523"/>
            <a:ext cx="3916930" cy="1569660"/>
          </a:xfrm>
          <a:prstGeom prst="rect">
            <a:avLst/>
          </a:prstGeom>
          <a:noFill/>
        </p:spPr>
        <p:txBody>
          <a:bodyPr wrap="square">
            <a:spAutoFit/>
          </a:bodyPr>
          <a:lstStyle/>
          <a:p>
            <a:r>
              <a:rPr lang="en-US" sz="2400">
                <a:effectLst/>
                <a:latin typeface="Calibri" panose="020F0502020204030204" pitchFamily="34" charset="0"/>
                <a:ea typeface="Calibri" panose="020F0502020204030204" pitchFamily="34" charset="0"/>
                <a:cs typeface="Arial" panose="020B0604020202020204" pitchFamily="34" charset="0"/>
              </a:rPr>
              <a:t>“Wa</a:t>
            </a:r>
            <a:r>
              <a:rPr lang="en-US" sz="2400">
                <a:latin typeface="Calibri" panose="020F0502020204030204" pitchFamily="34" charset="0"/>
                <a:ea typeface="Calibri" panose="020F0502020204030204" pitchFamily="34" charset="0"/>
                <a:cs typeface="Arial" panose="020B0604020202020204" pitchFamily="34" charset="0"/>
              </a:rPr>
              <a:t>s </a:t>
            </a:r>
            <a:r>
              <a:rPr lang="en-US" sz="2400" err="1">
                <a:latin typeface="Calibri" panose="020F0502020204030204" pitchFamily="34" charset="0"/>
                <a:ea typeface="Calibri" panose="020F0502020204030204" pitchFamily="34" charset="0"/>
                <a:cs typeface="Arial" panose="020B0604020202020204" pitchFamily="34" charset="0"/>
              </a:rPr>
              <a:t>duidelijk</a:t>
            </a:r>
            <a:r>
              <a:rPr lang="en-US" sz="2400">
                <a:latin typeface="Calibri" panose="020F0502020204030204" pitchFamily="34" charset="0"/>
                <a:ea typeface="Calibri" panose="020F0502020204030204" pitchFamily="34" charset="0"/>
                <a:cs typeface="Arial" panose="020B0604020202020204" pitchFamily="34" charset="0"/>
              </a:rPr>
              <a:t>, </a:t>
            </a:r>
            <a:r>
              <a:rPr lang="en-US" sz="2400" err="1">
                <a:latin typeface="Calibri" panose="020F0502020204030204" pitchFamily="34" charset="0"/>
                <a:ea typeface="Calibri" panose="020F0502020204030204" pitchFamily="34" charset="0"/>
                <a:cs typeface="Arial" panose="020B0604020202020204" pitchFamily="34" charset="0"/>
              </a:rPr>
              <a:t>vlot</a:t>
            </a:r>
            <a:r>
              <a:rPr lang="en-US" sz="2400">
                <a:latin typeface="Calibri" panose="020F0502020204030204" pitchFamily="34" charset="0"/>
                <a:ea typeface="Calibri" panose="020F0502020204030204" pitchFamily="34" charset="0"/>
                <a:cs typeface="Arial" panose="020B0604020202020204" pitchFamily="34" charset="0"/>
              </a:rPr>
              <a:t> </a:t>
            </a:r>
            <a:r>
              <a:rPr lang="en-US" sz="2400" err="1">
                <a:latin typeface="Calibri" panose="020F0502020204030204" pitchFamily="34" charset="0"/>
                <a:ea typeface="Calibri" panose="020F0502020204030204" pitchFamily="34" charset="0"/>
                <a:cs typeface="Arial" panose="020B0604020202020204" pitchFamily="34" charset="0"/>
              </a:rPr>
              <a:t>navigeerbaar</a:t>
            </a:r>
            <a:r>
              <a:rPr lang="en-US" sz="2400">
                <a:latin typeface="Calibri" panose="020F0502020204030204" pitchFamily="34" charset="0"/>
                <a:ea typeface="Calibri" panose="020F0502020204030204" pitchFamily="34" charset="0"/>
                <a:cs typeface="Arial" panose="020B0604020202020204" pitchFamily="34" charset="0"/>
              </a:rPr>
              <a:t> </a:t>
            </a:r>
            <a:r>
              <a:rPr lang="en-US" sz="2400" err="1">
                <a:latin typeface="Calibri" panose="020F0502020204030204" pitchFamily="34" charset="0"/>
                <a:ea typeface="Calibri" panose="020F0502020204030204" pitchFamily="34" charset="0"/>
                <a:cs typeface="Arial" panose="020B0604020202020204" pitchFamily="34" charset="0"/>
              </a:rPr>
              <a:t>en</a:t>
            </a:r>
            <a:r>
              <a:rPr lang="en-US" sz="2400">
                <a:latin typeface="Calibri" panose="020F0502020204030204" pitchFamily="34" charset="0"/>
                <a:ea typeface="Calibri" panose="020F0502020204030204" pitchFamily="34" charset="0"/>
                <a:cs typeface="Arial" panose="020B0604020202020204" pitchFamily="34" charset="0"/>
              </a:rPr>
              <a:t> </a:t>
            </a:r>
            <a:r>
              <a:rPr lang="en-US" sz="2400" err="1">
                <a:latin typeface="Calibri" panose="020F0502020204030204" pitchFamily="34" charset="0"/>
                <a:ea typeface="Calibri" panose="020F0502020204030204" pitchFamily="34" charset="0"/>
                <a:cs typeface="Arial" panose="020B0604020202020204" pitchFamily="34" charset="0"/>
              </a:rPr>
              <a:t>duidelijke</a:t>
            </a:r>
            <a:r>
              <a:rPr lang="en-US" sz="2400">
                <a:latin typeface="Calibri" panose="020F0502020204030204" pitchFamily="34" charset="0"/>
                <a:ea typeface="Calibri" panose="020F0502020204030204" pitchFamily="34" charset="0"/>
                <a:cs typeface="Arial" panose="020B0604020202020204" pitchFamily="34" charset="0"/>
              </a:rPr>
              <a:t> info over wat de </a:t>
            </a:r>
            <a:r>
              <a:rPr lang="en-US" sz="2400" err="1">
                <a:latin typeface="Calibri" panose="020F0502020204030204" pitchFamily="34" charset="0"/>
                <a:ea typeface="Calibri" panose="020F0502020204030204" pitchFamily="34" charset="0"/>
                <a:cs typeface="Arial" panose="020B0604020202020204" pitchFamily="34" charset="0"/>
              </a:rPr>
              <a:t>artikels</a:t>
            </a:r>
            <a:r>
              <a:rPr lang="en-US" sz="2400">
                <a:latin typeface="Calibri" panose="020F0502020204030204" pitchFamily="34" charset="0"/>
                <a:ea typeface="Calibri" panose="020F0502020204030204" pitchFamily="34" charset="0"/>
                <a:cs typeface="Arial" panose="020B0604020202020204" pitchFamily="34" charset="0"/>
              </a:rPr>
              <a:t> </a:t>
            </a:r>
            <a:r>
              <a:rPr lang="en-US" sz="2400" err="1">
                <a:latin typeface="Calibri" panose="020F0502020204030204" pitchFamily="34" charset="0"/>
                <a:ea typeface="Calibri" panose="020F0502020204030204" pitchFamily="34" charset="0"/>
                <a:cs typeface="Arial" panose="020B0604020202020204" pitchFamily="34" charset="0"/>
              </a:rPr>
              <a:t>gaan</a:t>
            </a:r>
            <a:r>
              <a:rPr lang="en-US" sz="2400">
                <a:latin typeface="Calibri" panose="020F0502020204030204" pitchFamily="34" charset="0"/>
                <a:ea typeface="Calibri" panose="020F0502020204030204" pitchFamily="34" charset="0"/>
                <a:cs typeface="Arial" panose="020B0604020202020204" pitchFamily="34" charset="0"/>
              </a:rPr>
              <a:t>.”</a:t>
            </a:r>
            <a:endParaRPr lang="en-BE" sz="2400"/>
          </a:p>
        </p:txBody>
      </p:sp>
      <p:sp>
        <p:nvSpPr>
          <p:cNvPr id="18" name="TextBox 17">
            <a:extLst>
              <a:ext uri="{FF2B5EF4-FFF2-40B4-BE49-F238E27FC236}">
                <a16:creationId xmlns:a16="http://schemas.microsoft.com/office/drawing/2014/main" id="{78991834-3DB0-69E6-5313-51981591F44F}"/>
              </a:ext>
            </a:extLst>
          </p:cNvPr>
          <p:cNvSpPr txBox="1"/>
          <p:nvPr/>
        </p:nvSpPr>
        <p:spPr>
          <a:xfrm>
            <a:off x="443311" y="540779"/>
            <a:ext cx="3629249" cy="1323439"/>
          </a:xfrm>
          <a:prstGeom prst="rect">
            <a:avLst/>
          </a:prstGeom>
          <a:noFill/>
        </p:spPr>
        <p:txBody>
          <a:bodyPr wrap="square">
            <a:spAutoFit/>
          </a:bodyPr>
          <a:lstStyle/>
          <a:p>
            <a:r>
              <a:rPr lang="en-US" sz="4000">
                <a:effectLst/>
                <a:latin typeface="Calibri" panose="020F0502020204030204" pitchFamily="34" charset="0"/>
                <a:ea typeface="Calibri" panose="020F0502020204030204" pitchFamily="34" charset="0"/>
                <a:cs typeface="Arial" panose="020B0604020202020204" pitchFamily="34" charset="0"/>
              </a:rPr>
              <a:t>“</a:t>
            </a:r>
            <a:r>
              <a:rPr lang="en-US" sz="4000" err="1">
                <a:effectLst/>
                <a:latin typeface="Calibri" panose="020F0502020204030204" pitchFamily="34" charset="0"/>
                <a:ea typeface="Calibri" panose="020F0502020204030204" pitchFamily="34" charset="0"/>
                <a:cs typeface="Arial" panose="020B0604020202020204" pitchFamily="34" charset="0"/>
              </a:rPr>
              <a:t>Ik</a:t>
            </a:r>
            <a:r>
              <a:rPr lang="en-US" sz="4000">
                <a:effectLst/>
                <a:latin typeface="Calibri" panose="020F0502020204030204" pitchFamily="34" charset="0"/>
                <a:ea typeface="Calibri" panose="020F0502020204030204" pitchFamily="34" charset="0"/>
                <a:cs typeface="Arial" panose="020B0604020202020204" pitchFamily="34" charset="0"/>
              </a:rPr>
              <a:t> </a:t>
            </a:r>
            <a:r>
              <a:rPr lang="en-US" sz="4000" err="1">
                <a:effectLst/>
                <a:latin typeface="Calibri" panose="020F0502020204030204" pitchFamily="34" charset="0"/>
                <a:ea typeface="Calibri" panose="020F0502020204030204" pitchFamily="34" charset="0"/>
                <a:cs typeface="Arial" panose="020B0604020202020204" pitchFamily="34" charset="0"/>
              </a:rPr>
              <a:t>heb</a:t>
            </a:r>
            <a:r>
              <a:rPr lang="en-US" sz="4000">
                <a:effectLst/>
                <a:latin typeface="Calibri" panose="020F0502020204030204" pitchFamily="34" charset="0"/>
                <a:ea typeface="Calibri" panose="020F0502020204030204" pitchFamily="34" charset="0"/>
                <a:cs typeface="Arial" panose="020B0604020202020204" pitchFamily="34" charset="0"/>
              </a:rPr>
              <a:t> </a:t>
            </a:r>
            <a:r>
              <a:rPr lang="en-US" sz="4000" err="1">
                <a:effectLst/>
                <a:latin typeface="Calibri" panose="020F0502020204030204" pitchFamily="34" charset="0"/>
                <a:ea typeface="Calibri" panose="020F0502020204030204" pitchFamily="34" charset="0"/>
                <a:cs typeface="Arial" panose="020B0604020202020204" pitchFamily="34" charset="0"/>
              </a:rPr>
              <a:t>niets</a:t>
            </a:r>
            <a:r>
              <a:rPr lang="en-US" sz="4000">
                <a:effectLst/>
                <a:latin typeface="Calibri" panose="020F0502020204030204" pitchFamily="34" charset="0"/>
                <a:ea typeface="Calibri" panose="020F0502020204030204" pitchFamily="34" charset="0"/>
                <a:cs typeface="Arial" panose="020B0604020202020204" pitchFamily="34" charset="0"/>
              </a:rPr>
              <a:t> van Sport </a:t>
            </a:r>
            <a:r>
              <a:rPr lang="en-US" sz="4000" err="1">
                <a:effectLst/>
                <a:latin typeface="Calibri" panose="020F0502020204030204" pitchFamily="34" charset="0"/>
                <a:ea typeface="Calibri" panose="020F0502020204030204" pitchFamily="34" charset="0"/>
                <a:cs typeface="Arial" panose="020B0604020202020204" pitchFamily="34" charset="0"/>
              </a:rPr>
              <a:t>gezien</a:t>
            </a:r>
            <a:r>
              <a:rPr lang="en-US" sz="4000">
                <a:effectLst/>
                <a:latin typeface="Calibri" panose="020F0502020204030204" pitchFamily="34" charset="0"/>
                <a:ea typeface="Calibri" panose="020F0502020204030204" pitchFamily="34" charset="0"/>
                <a:cs typeface="Arial" panose="020B0604020202020204" pitchFamily="34" charset="0"/>
              </a:rPr>
              <a:t>.”</a:t>
            </a:r>
            <a:endParaRPr lang="en-BE" sz="4000"/>
          </a:p>
        </p:txBody>
      </p:sp>
      <p:sp>
        <p:nvSpPr>
          <p:cNvPr id="19" name="TextBox 18">
            <a:extLst>
              <a:ext uri="{FF2B5EF4-FFF2-40B4-BE49-F238E27FC236}">
                <a16:creationId xmlns:a16="http://schemas.microsoft.com/office/drawing/2014/main" id="{B06AD9E9-2831-AE17-1853-464DEC2A959C}"/>
              </a:ext>
            </a:extLst>
          </p:cNvPr>
          <p:cNvSpPr txBox="1"/>
          <p:nvPr/>
        </p:nvSpPr>
        <p:spPr>
          <a:xfrm>
            <a:off x="556421" y="3295738"/>
            <a:ext cx="2763226" cy="923330"/>
          </a:xfrm>
          <a:prstGeom prst="rect">
            <a:avLst/>
          </a:prstGeom>
          <a:noFill/>
        </p:spPr>
        <p:txBody>
          <a:bodyPr wrap="square">
            <a:spAutoFit/>
          </a:bodyPr>
          <a:lstStyle/>
          <a:p>
            <a:r>
              <a:rPr lang="en-US" sz="1800">
                <a:effectLst/>
                <a:latin typeface="Calibri" panose="020F0502020204030204" pitchFamily="34" charset="0"/>
                <a:ea typeface="Calibri" panose="020F0502020204030204" pitchFamily="34" charset="0"/>
                <a:cs typeface="Arial" panose="020B0604020202020204" pitchFamily="34" charset="0"/>
              </a:rPr>
              <a:t>“</a:t>
            </a:r>
            <a:r>
              <a:rPr lang="en-US" sz="1800" err="1">
                <a:effectLst/>
                <a:latin typeface="Calibri" panose="020F0502020204030204" pitchFamily="34" charset="0"/>
                <a:ea typeface="Calibri" panose="020F0502020204030204" pitchFamily="34" charset="0"/>
                <a:cs typeface="Arial" panose="020B0604020202020204" pitchFamily="34" charset="0"/>
              </a:rPr>
              <a:t>Aanbod</a:t>
            </a:r>
            <a:r>
              <a:rPr lang="en-US" sz="1800">
                <a:effectLst/>
                <a:latin typeface="Calibri" panose="020F0502020204030204" pitchFamily="34" charset="0"/>
                <a:ea typeface="Calibri" panose="020F0502020204030204" pitchFamily="34" charset="0"/>
                <a:cs typeface="Arial" panose="020B0604020202020204" pitchFamily="34" charset="0"/>
              </a:rPr>
              <a:t> van </a:t>
            </a:r>
            <a:r>
              <a:rPr lang="en-US" sz="1800" err="1">
                <a:effectLst/>
                <a:latin typeface="Calibri" panose="020F0502020204030204" pitchFamily="34" charset="0"/>
                <a:ea typeface="Calibri" panose="020F0502020204030204" pitchFamily="34" charset="0"/>
                <a:cs typeface="Arial" panose="020B0604020202020204" pitchFamily="34" charset="0"/>
              </a:rPr>
              <a:t>nieuwsartikelen</a:t>
            </a:r>
            <a:r>
              <a:rPr lang="en-US" sz="1800">
                <a:effectLst/>
                <a:latin typeface="Calibri" panose="020F0502020204030204" pitchFamily="34" charset="0"/>
                <a:ea typeface="Calibri" panose="020F0502020204030204" pitchFamily="34" charset="0"/>
                <a:cs typeface="Arial" panose="020B0604020202020204" pitchFamily="34" charset="0"/>
              </a:rPr>
              <a:t> </a:t>
            </a:r>
            <a:r>
              <a:rPr lang="en-US" sz="1800" err="1">
                <a:effectLst/>
                <a:latin typeface="Calibri" panose="020F0502020204030204" pitchFamily="34" charset="0"/>
                <a:ea typeface="Calibri" panose="020F0502020204030204" pitchFamily="34" charset="0"/>
                <a:cs typeface="Arial" panose="020B0604020202020204" pitchFamily="34" charset="0"/>
              </a:rPr>
              <a:t>mocht</a:t>
            </a:r>
            <a:r>
              <a:rPr lang="en-US" sz="1800">
                <a:effectLst/>
                <a:latin typeface="Calibri" panose="020F0502020204030204" pitchFamily="34" charset="0"/>
                <a:ea typeface="Calibri" panose="020F0502020204030204" pitchFamily="34" charset="0"/>
                <a:cs typeface="Arial" panose="020B0604020202020204" pitchFamily="34" charset="0"/>
              </a:rPr>
              <a:t> </a:t>
            </a:r>
            <a:r>
              <a:rPr lang="en-US" sz="1800" err="1">
                <a:effectLst/>
                <a:latin typeface="Calibri" panose="020F0502020204030204" pitchFamily="34" charset="0"/>
                <a:ea typeface="Calibri" panose="020F0502020204030204" pitchFamily="34" charset="0"/>
                <a:cs typeface="Arial" panose="020B0604020202020204" pitchFamily="34" charset="0"/>
              </a:rPr>
              <a:t>iets</a:t>
            </a:r>
            <a:r>
              <a:rPr lang="en-US" sz="1800">
                <a:effectLst/>
                <a:latin typeface="Calibri" panose="020F0502020204030204" pitchFamily="34" charset="0"/>
                <a:ea typeface="Calibri" panose="020F0502020204030204" pitchFamily="34" charset="0"/>
                <a:cs typeface="Arial" panose="020B0604020202020204" pitchFamily="34" charset="0"/>
              </a:rPr>
              <a:t> </a:t>
            </a:r>
            <a:r>
              <a:rPr lang="en-US" sz="1800" err="1">
                <a:effectLst/>
                <a:latin typeface="Calibri" panose="020F0502020204030204" pitchFamily="34" charset="0"/>
                <a:ea typeface="Calibri" panose="020F0502020204030204" pitchFamily="34" charset="0"/>
                <a:cs typeface="Arial" panose="020B0604020202020204" pitchFamily="34" charset="0"/>
              </a:rPr>
              <a:t>ruimer</a:t>
            </a:r>
            <a:r>
              <a:rPr lang="en-US" sz="1800">
                <a:effectLst/>
                <a:latin typeface="Calibri" panose="020F0502020204030204" pitchFamily="34" charset="0"/>
                <a:ea typeface="Calibri" panose="020F0502020204030204" pitchFamily="34" charset="0"/>
                <a:cs typeface="Arial" panose="020B0604020202020204" pitchFamily="34" charset="0"/>
              </a:rPr>
              <a:t> </a:t>
            </a:r>
            <a:r>
              <a:rPr lang="en-US" sz="1800" err="1">
                <a:effectLst/>
                <a:latin typeface="Calibri" panose="020F0502020204030204" pitchFamily="34" charset="0"/>
                <a:ea typeface="Calibri" panose="020F0502020204030204" pitchFamily="34" charset="0"/>
                <a:cs typeface="Arial" panose="020B0604020202020204" pitchFamily="34" charset="0"/>
              </a:rPr>
              <a:t>zijn</a:t>
            </a:r>
            <a:r>
              <a:rPr lang="en-US" sz="1800">
                <a:effectLst/>
                <a:latin typeface="Calibri" panose="020F0502020204030204" pitchFamily="34" charset="0"/>
                <a:ea typeface="Calibri" panose="020F0502020204030204" pitchFamily="34" charset="0"/>
                <a:cs typeface="Arial" panose="020B0604020202020204" pitchFamily="34" charset="0"/>
              </a:rPr>
              <a:t>.”</a:t>
            </a:r>
            <a:endParaRPr lang="en-BE"/>
          </a:p>
        </p:txBody>
      </p:sp>
      <p:sp>
        <p:nvSpPr>
          <p:cNvPr id="20" name="Rectangle 19">
            <a:extLst>
              <a:ext uri="{FF2B5EF4-FFF2-40B4-BE49-F238E27FC236}">
                <a16:creationId xmlns:a16="http://schemas.microsoft.com/office/drawing/2014/main" id="{33D1A476-EE72-E03F-454E-EA2443275D9B}"/>
              </a:ext>
            </a:extLst>
          </p:cNvPr>
          <p:cNvSpPr/>
          <p:nvPr/>
        </p:nvSpPr>
        <p:spPr>
          <a:xfrm>
            <a:off x="0" y="0"/>
            <a:ext cx="12192000" cy="6858000"/>
          </a:xfrm>
          <a:prstGeom prst="rect">
            <a:avLst/>
          </a:prstGeom>
          <a:solidFill>
            <a:srgbClr val="292F4D">
              <a:alpha val="69804"/>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BE"/>
          </a:p>
        </p:txBody>
      </p:sp>
      <p:sp>
        <p:nvSpPr>
          <p:cNvPr id="5" name="TextBox 4">
            <a:extLst>
              <a:ext uri="{FF2B5EF4-FFF2-40B4-BE49-F238E27FC236}">
                <a16:creationId xmlns:a16="http://schemas.microsoft.com/office/drawing/2014/main" id="{896D0DD2-E50A-DDF6-105B-D823AF1F65E8}"/>
              </a:ext>
            </a:extLst>
          </p:cNvPr>
          <p:cNvSpPr txBox="1"/>
          <p:nvPr/>
        </p:nvSpPr>
        <p:spPr>
          <a:xfrm>
            <a:off x="3693212" y="2792814"/>
            <a:ext cx="4805571" cy="1200329"/>
          </a:xfrm>
          <a:prstGeom prst="rect">
            <a:avLst/>
          </a:prstGeom>
          <a:noFill/>
        </p:spPr>
        <p:txBody>
          <a:bodyPr wrap="square" lIns="91440" tIns="45720" rIns="91440" bIns="45720" rtlCol="0" anchor="t">
            <a:spAutoFit/>
          </a:bodyPr>
          <a:lstStyle/>
          <a:p>
            <a:pPr algn="ctr"/>
            <a:r>
              <a:rPr lang="nl-BE" sz="2400" b="1" err="1"/>
              <a:t>Qualitative</a:t>
            </a:r>
            <a:r>
              <a:rPr lang="nl-BE" sz="2400" b="1"/>
              <a:t> </a:t>
            </a:r>
            <a:r>
              <a:rPr lang="nl-BE" sz="2400" b="1" err="1"/>
              <a:t>results</a:t>
            </a:r>
            <a:endParaRPr lang="nl-BE" sz="2400" b="1"/>
          </a:p>
          <a:p>
            <a:pPr algn="ctr"/>
            <a:r>
              <a:rPr lang="nl-BE" sz="2400"/>
              <a:t>Feedback of </a:t>
            </a:r>
            <a:r>
              <a:rPr lang="nl-BE" sz="2400" err="1"/>
              <a:t>the</a:t>
            </a:r>
            <a:r>
              <a:rPr lang="nl-BE" sz="2400"/>
              <a:t> users on </a:t>
            </a:r>
            <a:r>
              <a:rPr lang="nl-BE" sz="2400" err="1"/>
              <a:t>the</a:t>
            </a:r>
            <a:r>
              <a:rPr lang="nl-BE" sz="2400"/>
              <a:t> </a:t>
            </a:r>
            <a:r>
              <a:rPr lang="nl-BE" sz="2400" err="1"/>
              <a:t>news</a:t>
            </a:r>
            <a:r>
              <a:rPr lang="nl-BE" sz="2400"/>
              <a:t> website</a:t>
            </a:r>
          </a:p>
        </p:txBody>
      </p:sp>
    </p:spTree>
    <p:extLst>
      <p:ext uri="{BB962C8B-B14F-4D97-AF65-F5344CB8AC3E}">
        <p14:creationId xmlns:p14="http://schemas.microsoft.com/office/powerpoint/2010/main" val="6690920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65B9C21-AF04-51A1-ED9D-FCC55725FE51}"/>
              </a:ext>
            </a:extLst>
          </p:cNvPr>
          <p:cNvSpPr>
            <a:spLocks noGrp="1"/>
          </p:cNvSpPr>
          <p:nvPr>
            <p:ph type="ftr" sz="quarter" idx="10"/>
          </p:nvPr>
        </p:nvSpPr>
        <p:spPr>
          <a:xfrm>
            <a:off x="3687833" y="6364050"/>
            <a:ext cx="5015564" cy="365124"/>
          </a:xfrm>
        </p:spPr>
        <p:txBody>
          <a:bodyPr/>
          <a:lstStyle/>
          <a:p>
            <a:endParaRPr lang="en-US"/>
          </a:p>
        </p:txBody>
      </p:sp>
      <p:sp>
        <p:nvSpPr>
          <p:cNvPr id="3" name="Slide Number Placeholder 2">
            <a:extLst>
              <a:ext uri="{FF2B5EF4-FFF2-40B4-BE49-F238E27FC236}">
                <a16:creationId xmlns:a16="http://schemas.microsoft.com/office/drawing/2014/main" id="{4F532D14-3083-15C5-DB40-86A94A448824}"/>
              </a:ext>
            </a:extLst>
          </p:cNvPr>
          <p:cNvSpPr>
            <a:spLocks noGrp="1"/>
          </p:cNvSpPr>
          <p:nvPr>
            <p:ph type="sldNum" sz="quarter" idx="11"/>
          </p:nvPr>
        </p:nvSpPr>
        <p:spPr>
          <a:xfrm>
            <a:off x="11251078" y="6311075"/>
            <a:ext cx="640882" cy="385763"/>
          </a:xfrm>
        </p:spPr>
        <p:txBody>
          <a:bodyPr/>
          <a:lstStyle/>
          <a:p>
            <a:fld id="{DDF263A7-6F07-4702-BDA8-A38984C6EF62}" type="slidenum">
              <a:rPr lang="en-US" smtClean="0"/>
              <a:pPr/>
              <a:t>19</a:t>
            </a:fld>
            <a:endParaRPr lang="en-US"/>
          </a:p>
        </p:txBody>
      </p:sp>
      <p:sp>
        <p:nvSpPr>
          <p:cNvPr id="4" name="Rectangle 3">
            <a:extLst>
              <a:ext uri="{FF2B5EF4-FFF2-40B4-BE49-F238E27FC236}">
                <a16:creationId xmlns:a16="http://schemas.microsoft.com/office/drawing/2014/main" id="{0F54C1A3-4401-0DE8-AA07-7BA109264843}"/>
              </a:ext>
            </a:extLst>
          </p:cNvPr>
          <p:cNvSpPr/>
          <p:nvPr/>
        </p:nvSpPr>
        <p:spPr>
          <a:xfrm>
            <a:off x="0" y="0"/>
            <a:ext cx="12192000" cy="6858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BE"/>
          </a:p>
        </p:txBody>
      </p:sp>
      <p:sp>
        <p:nvSpPr>
          <p:cNvPr id="6" name="Rectangle 5">
            <a:extLst>
              <a:ext uri="{FF2B5EF4-FFF2-40B4-BE49-F238E27FC236}">
                <a16:creationId xmlns:a16="http://schemas.microsoft.com/office/drawing/2014/main" id="{FA0D5CCD-5530-8E3D-099D-FB1D9ED01446}"/>
              </a:ext>
            </a:extLst>
          </p:cNvPr>
          <p:cNvSpPr/>
          <p:nvPr/>
        </p:nvSpPr>
        <p:spPr>
          <a:xfrm>
            <a:off x="879364" y="2322000"/>
            <a:ext cx="1440000" cy="453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8" name="Rectangle 7">
            <a:extLst>
              <a:ext uri="{FF2B5EF4-FFF2-40B4-BE49-F238E27FC236}">
                <a16:creationId xmlns:a16="http://schemas.microsoft.com/office/drawing/2014/main" id="{0726F643-1D79-A780-D6CC-7E196D16CDBA}"/>
              </a:ext>
            </a:extLst>
          </p:cNvPr>
          <p:cNvSpPr/>
          <p:nvPr/>
        </p:nvSpPr>
        <p:spPr>
          <a:xfrm>
            <a:off x="2767682" y="4163025"/>
            <a:ext cx="1440000" cy="270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9" name="Rectangle 8">
            <a:extLst>
              <a:ext uri="{FF2B5EF4-FFF2-40B4-BE49-F238E27FC236}">
                <a16:creationId xmlns:a16="http://schemas.microsoft.com/office/drawing/2014/main" id="{46DABC8D-EC8B-0E83-D281-6C46854744AD}"/>
              </a:ext>
            </a:extLst>
          </p:cNvPr>
          <p:cNvSpPr/>
          <p:nvPr/>
        </p:nvSpPr>
        <p:spPr>
          <a:xfrm>
            <a:off x="4656000" y="4374000"/>
            <a:ext cx="1440000" cy="248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1" name="TextBox 10">
            <a:extLst>
              <a:ext uri="{FF2B5EF4-FFF2-40B4-BE49-F238E27FC236}">
                <a16:creationId xmlns:a16="http://schemas.microsoft.com/office/drawing/2014/main" id="{685607F1-AB60-5C17-E69F-F26649F347FA}"/>
              </a:ext>
            </a:extLst>
          </p:cNvPr>
          <p:cNvSpPr txBox="1"/>
          <p:nvPr/>
        </p:nvSpPr>
        <p:spPr>
          <a:xfrm>
            <a:off x="1006866" y="6364050"/>
            <a:ext cx="1194301" cy="461665"/>
          </a:xfrm>
          <a:prstGeom prst="rect">
            <a:avLst/>
          </a:prstGeom>
          <a:noFill/>
        </p:spPr>
        <p:txBody>
          <a:bodyPr wrap="square" lIns="91440" tIns="45720" rIns="91440" bIns="45720" rtlCol="0" anchor="t">
            <a:spAutoFit/>
          </a:bodyPr>
          <a:lstStyle/>
          <a:p>
            <a:pPr algn="ctr"/>
            <a:r>
              <a:rPr lang="nl-BE" sz="2400">
                <a:solidFill>
                  <a:schemeClr val="bg1"/>
                </a:solidFill>
              </a:rPr>
              <a:t>N=42</a:t>
            </a:r>
          </a:p>
        </p:txBody>
      </p:sp>
      <p:sp>
        <p:nvSpPr>
          <p:cNvPr id="12" name="TextBox 11">
            <a:extLst>
              <a:ext uri="{FF2B5EF4-FFF2-40B4-BE49-F238E27FC236}">
                <a16:creationId xmlns:a16="http://schemas.microsoft.com/office/drawing/2014/main" id="{1CA6EAD4-0D8A-4120-F2AC-0D9A4228AD64}"/>
              </a:ext>
            </a:extLst>
          </p:cNvPr>
          <p:cNvSpPr txBox="1"/>
          <p:nvPr/>
        </p:nvSpPr>
        <p:spPr>
          <a:xfrm>
            <a:off x="2894536" y="6364050"/>
            <a:ext cx="1194301" cy="461665"/>
          </a:xfrm>
          <a:prstGeom prst="rect">
            <a:avLst/>
          </a:prstGeom>
          <a:noFill/>
        </p:spPr>
        <p:txBody>
          <a:bodyPr wrap="square" lIns="91440" tIns="45720" rIns="91440" bIns="45720" rtlCol="0" anchor="t">
            <a:spAutoFit/>
          </a:bodyPr>
          <a:lstStyle/>
          <a:p>
            <a:pPr algn="ctr"/>
            <a:r>
              <a:rPr lang="nl-BE" sz="2400">
                <a:solidFill>
                  <a:schemeClr val="bg1"/>
                </a:solidFill>
              </a:rPr>
              <a:t>N=25</a:t>
            </a:r>
          </a:p>
        </p:txBody>
      </p:sp>
      <p:sp>
        <p:nvSpPr>
          <p:cNvPr id="13" name="TextBox 12">
            <a:extLst>
              <a:ext uri="{FF2B5EF4-FFF2-40B4-BE49-F238E27FC236}">
                <a16:creationId xmlns:a16="http://schemas.microsoft.com/office/drawing/2014/main" id="{5B2A231D-DC7C-D325-F685-DDCDA47BAEA6}"/>
              </a:ext>
            </a:extLst>
          </p:cNvPr>
          <p:cNvSpPr txBox="1"/>
          <p:nvPr/>
        </p:nvSpPr>
        <p:spPr>
          <a:xfrm>
            <a:off x="4778849" y="6364049"/>
            <a:ext cx="1194301" cy="461665"/>
          </a:xfrm>
          <a:prstGeom prst="rect">
            <a:avLst/>
          </a:prstGeom>
          <a:noFill/>
        </p:spPr>
        <p:txBody>
          <a:bodyPr wrap="square" lIns="91440" tIns="45720" rIns="91440" bIns="45720" rtlCol="0" anchor="t">
            <a:spAutoFit/>
          </a:bodyPr>
          <a:lstStyle/>
          <a:p>
            <a:pPr algn="ctr"/>
            <a:r>
              <a:rPr lang="nl-BE" sz="2400">
                <a:solidFill>
                  <a:schemeClr val="bg1"/>
                </a:solidFill>
              </a:rPr>
              <a:t>N=23</a:t>
            </a:r>
          </a:p>
        </p:txBody>
      </p:sp>
      <p:sp>
        <p:nvSpPr>
          <p:cNvPr id="19" name="TextBox 18">
            <a:extLst>
              <a:ext uri="{FF2B5EF4-FFF2-40B4-BE49-F238E27FC236}">
                <a16:creationId xmlns:a16="http://schemas.microsoft.com/office/drawing/2014/main" id="{60F50DF6-805B-404A-92DA-DB0648F12AD4}"/>
              </a:ext>
            </a:extLst>
          </p:cNvPr>
          <p:cNvSpPr txBox="1"/>
          <p:nvPr/>
        </p:nvSpPr>
        <p:spPr>
          <a:xfrm>
            <a:off x="587013" y="1918282"/>
            <a:ext cx="2024701" cy="400110"/>
          </a:xfrm>
          <a:prstGeom prst="rect">
            <a:avLst/>
          </a:prstGeom>
          <a:noFill/>
        </p:spPr>
        <p:txBody>
          <a:bodyPr wrap="square" lIns="91440" tIns="45720" rIns="91440" bIns="45720" rtlCol="0" anchor="t">
            <a:spAutoFit/>
          </a:bodyPr>
          <a:lstStyle/>
          <a:p>
            <a:pPr algn="ctr"/>
            <a:r>
              <a:rPr lang="nl-BE" sz="2000"/>
              <a:t>Lay-out</a:t>
            </a:r>
          </a:p>
        </p:txBody>
      </p:sp>
      <p:sp>
        <p:nvSpPr>
          <p:cNvPr id="20" name="TextBox 19">
            <a:extLst>
              <a:ext uri="{FF2B5EF4-FFF2-40B4-BE49-F238E27FC236}">
                <a16:creationId xmlns:a16="http://schemas.microsoft.com/office/drawing/2014/main" id="{F5E1FFAA-1EB7-CACE-5475-9A2B40165C50}"/>
              </a:ext>
            </a:extLst>
          </p:cNvPr>
          <p:cNvSpPr txBox="1"/>
          <p:nvPr/>
        </p:nvSpPr>
        <p:spPr>
          <a:xfrm>
            <a:off x="2375019" y="3422854"/>
            <a:ext cx="2225325" cy="707886"/>
          </a:xfrm>
          <a:prstGeom prst="rect">
            <a:avLst/>
          </a:prstGeom>
          <a:noFill/>
        </p:spPr>
        <p:txBody>
          <a:bodyPr wrap="square" lIns="91440" tIns="45720" rIns="91440" bIns="45720" rtlCol="0" anchor="t">
            <a:spAutoFit/>
          </a:bodyPr>
          <a:lstStyle/>
          <a:p>
            <a:pPr algn="ctr"/>
            <a:r>
              <a:rPr lang="nl-BE" sz="2000" err="1"/>
              <a:t>Recommender</a:t>
            </a:r>
            <a:r>
              <a:rPr lang="nl-BE" sz="2000"/>
              <a:t> system</a:t>
            </a:r>
          </a:p>
        </p:txBody>
      </p:sp>
      <p:sp>
        <p:nvSpPr>
          <p:cNvPr id="21" name="TextBox 20">
            <a:extLst>
              <a:ext uri="{FF2B5EF4-FFF2-40B4-BE49-F238E27FC236}">
                <a16:creationId xmlns:a16="http://schemas.microsoft.com/office/drawing/2014/main" id="{AB9654F1-E456-BE82-0C76-37AE5410B500}"/>
              </a:ext>
            </a:extLst>
          </p:cNvPr>
          <p:cNvSpPr txBox="1"/>
          <p:nvPr/>
        </p:nvSpPr>
        <p:spPr>
          <a:xfrm>
            <a:off x="4699180" y="3973890"/>
            <a:ext cx="1439999" cy="400110"/>
          </a:xfrm>
          <a:prstGeom prst="rect">
            <a:avLst/>
          </a:prstGeom>
          <a:noFill/>
        </p:spPr>
        <p:txBody>
          <a:bodyPr wrap="square" lIns="91440" tIns="45720" rIns="91440" bIns="45720" rtlCol="0" anchor="t">
            <a:spAutoFit/>
          </a:bodyPr>
          <a:lstStyle/>
          <a:p>
            <a:pPr algn="ctr"/>
            <a:r>
              <a:rPr lang="nl-BE" sz="2000"/>
              <a:t>Bugs</a:t>
            </a:r>
          </a:p>
        </p:txBody>
      </p:sp>
      <p:grpSp>
        <p:nvGrpSpPr>
          <p:cNvPr id="23" name="Group 22">
            <a:extLst>
              <a:ext uri="{FF2B5EF4-FFF2-40B4-BE49-F238E27FC236}">
                <a16:creationId xmlns:a16="http://schemas.microsoft.com/office/drawing/2014/main" id="{A69A34AD-C231-41B7-C088-AE58CFEFF451}"/>
              </a:ext>
            </a:extLst>
          </p:cNvPr>
          <p:cNvGrpSpPr/>
          <p:nvPr/>
        </p:nvGrpSpPr>
        <p:grpSpPr>
          <a:xfrm>
            <a:off x="8584126" y="5262750"/>
            <a:ext cx="1440000" cy="1595250"/>
            <a:chOff x="7976619" y="5274625"/>
            <a:chExt cx="1440000" cy="1595250"/>
          </a:xfrm>
        </p:grpSpPr>
        <p:sp>
          <p:nvSpPr>
            <p:cNvPr id="10" name="Rectangle 9">
              <a:extLst>
                <a:ext uri="{FF2B5EF4-FFF2-40B4-BE49-F238E27FC236}">
                  <a16:creationId xmlns:a16="http://schemas.microsoft.com/office/drawing/2014/main" id="{2E415977-EF90-7250-FD7F-17B5580D346F}"/>
                </a:ext>
              </a:extLst>
            </p:cNvPr>
            <p:cNvSpPr/>
            <p:nvPr/>
          </p:nvSpPr>
          <p:spPr>
            <a:xfrm>
              <a:off x="7976619" y="6113875"/>
              <a:ext cx="1440000" cy="75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4" name="TextBox 13">
              <a:extLst>
                <a:ext uri="{FF2B5EF4-FFF2-40B4-BE49-F238E27FC236}">
                  <a16:creationId xmlns:a16="http://schemas.microsoft.com/office/drawing/2014/main" id="{52D808EF-52EA-59B0-C4D8-EA950CF793F7}"/>
                </a:ext>
              </a:extLst>
            </p:cNvPr>
            <p:cNvSpPr txBox="1"/>
            <p:nvPr/>
          </p:nvSpPr>
          <p:spPr>
            <a:xfrm>
              <a:off x="8131172" y="6363650"/>
              <a:ext cx="1194301" cy="461665"/>
            </a:xfrm>
            <a:prstGeom prst="rect">
              <a:avLst/>
            </a:prstGeom>
            <a:noFill/>
          </p:spPr>
          <p:txBody>
            <a:bodyPr wrap="square" lIns="91440" tIns="45720" rIns="91440" bIns="45720" rtlCol="0" anchor="t">
              <a:spAutoFit/>
            </a:bodyPr>
            <a:lstStyle/>
            <a:p>
              <a:pPr algn="ctr"/>
              <a:r>
                <a:rPr lang="nl-BE" sz="2400">
                  <a:solidFill>
                    <a:schemeClr val="bg1"/>
                  </a:solidFill>
                </a:rPr>
                <a:t>N=7</a:t>
              </a:r>
            </a:p>
          </p:txBody>
        </p:sp>
        <p:pic>
          <p:nvPicPr>
            <p:cNvPr id="26" name="Picture 25" descr="Icon&#10;&#10;Description automatically generated">
              <a:extLst>
                <a:ext uri="{FF2B5EF4-FFF2-40B4-BE49-F238E27FC236}">
                  <a16:creationId xmlns:a16="http://schemas.microsoft.com/office/drawing/2014/main" id="{194EAB87-9B9C-EFAA-5FBF-BBDEC3B0BC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069" y="5274625"/>
              <a:ext cx="843100" cy="843100"/>
            </a:xfrm>
            <a:prstGeom prst="rect">
              <a:avLst/>
            </a:prstGeom>
          </p:spPr>
        </p:pic>
      </p:grpSp>
      <p:pic>
        <p:nvPicPr>
          <p:cNvPr id="28" name="Graphic 27" descr="Ladybug with solid fill">
            <a:extLst>
              <a:ext uri="{FF2B5EF4-FFF2-40B4-BE49-F238E27FC236}">
                <a16:creationId xmlns:a16="http://schemas.microsoft.com/office/drawing/2014/main" id="{E980B10A-BE0A-13B4-CD80-E28E53EEAB5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112372" y="4436680"/>
            <a:ext cx="623510" cy="623510"/>
          </a:xfrm>
          <a:prstGeom prst="rect">
            <a:avLst/>
          </a:prstGeom>
        </p:spPr>
      </p:pic>
      <p:pic>
        <p:nvPicPr>
          <p:cNvPr id="30" name="Graphic 29" descr="Gears with solid fill">
            <a:extLst>
              <a:ext uri="{FF2B5EF4-FFF2-40B4-BE49-F238E27FC236}">
                <a16:creationId xmlns:a16="http://schemas.microsoft.com/office/drawing/2014/main" id="{4E4B402C-5F84-9D18-D043-48AEA67A9B5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180164" y="4227665"/>
            <a:ext cx="643246" cy="643246"/>
          </a:xfrm>
          <a:prstGeom prst="rect">
            <a:avLst/>
          </a:prstGeom>
        </p:spPr>
      </p:pic>
      <p:pic>
        <p:nvPicPr>
          <p:cNvPr id="32" name="Graphic 31" descr="Browser window with solid fill">
            <a:extLst>
              <a:ext uri="{FF2B5EF4-FFF2-40B4-BE49-F238E27FC236}">
                <a16:creationId xmlns:a16="http://schemas.microsoft.com/office/drawing/2014/main" id="{B2AC6BF2-8AFF-70C4-C031-ED0946A9898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301486" y="2356868"/>
            <a:ext cx="595754" cy="595754"/>
          </a:xfrm>
          <a:prstGeom prst="rect">
            <a:avLst/>
          </a:prstGeom>
        </p:spPr>
      </p:pic>
      <p:sp>
        <p:nvSpPr>
          <p:cNvPr id="33" name="TextBox 32">
            <a:extLst>
              <a:ext uri="{FF2B5EF4-FFF2-40B4-BE49-F238E27FC236}">
                <a16:creationId xmlns:a16="http://schemas.microsoft.com/office/drawing/2014/main" id="{411F9E0C-4FA3-D2CC-3AE9-B905E7AAE77C}"/>
              </a:ext>
            </a:extLst>
          </p:cNvPr>
          <p:cNvSpPr txBox="1"/>
          <p:nvPr/>
        </p:nvSpPr>
        <p:spPr>
          <a:xfrm>
            <a:off x="4744450" y="990919"/>
            <a:ext cx="2891246" cy="307777"/>
          </a:xfrm>
          <a:prstGeom prst="rect">
            <a:avLst/>
          </a:prstGeom>
          <a:noFill/>
        </p:spPr>
        <p:txBody>
          <a:bodyPr wrap="square" lIns="91440" tIns="45720" rIns="91440" bIns="45720" rtlCol="0" anchor="t">
            <a:spAutoFit/>
          </a:bodyPr>
          <a:lstStyle/>
          <a:p>
            <a:pPr algn="ctr"/>
            <a:r>
              <a:rPr lang="nl-BE" sz="1400"/>
              <a:t>N(</a:t>
            </a:r>
            <a:r>
              <a:rPr lang="nl-BE" sz="1400" err="1"/>
              <a:t>total</a:t>
            </a:r>
            <a:r>
              <a:rPr lang="nl-BE" sz="1400"/>
              <a:t>) = 191  </a:t>
            </a:r>
            <a:r>
              <a:rPr lang="nl-BE" sz="1400" err="1"/>
              <a:t>remarks</a:t>
            </a:r>
            <a:endParaRPr lang="nl-BE" sz="1400"/>
          </a:p>
        </p:txBody>
      </p:sp>
      <p:grpSp>
        <p:nvGrpSpPr>
          <p:cNvPr id="27" name="Group 26">
            <a:extLst>
              <a:ext uri="{FF2B5EF4-FFF2-40B4-BE49-F238E27FC236}">
                <a16:creationId xmlns:a16="http://schemas.microsoft.com/office/drawing/2014/main" id="{8B4958A7-C8E9-8EC1-2661-A8D473888C46}"/>
              </a:ext>
            </a:extLst>
          </p:cNvPr>
          <p:cNvGrpSpPr/>
          <p:nvPr/>
        </p:nvGrpSpPr>
        <p:grpSpPr>
          <a:xfrm>
            <a:off x="6951850" y="6475895"/>
            <a:ext cx="776425" cy="191035"/>
            <a:chOff x="7228909" y="6396767"/>
            <a:chExt cx="776425" cy="191035"/>
          </a:xfrm>
        </p:grpSpPr>
        <p:sp>
          <p:nvSpPr>
            <p:cNvPr id="29" name="Oval 28">
              <a:extLst>
                <a:ext uri="{FF2B5EF4-FFF2-40B4-BE49-F238E27FC236}">
                  <a16:creationId xmlns:a16="http://schemas.microsoft.com/office/drawing/2014/main" id="{B97AE902-9DC4-5DD7-0F41-144259769BD1}"/>
                </a:ext>
              </a:extLst>
            </p:cNvPr>
            <p:cNvSpPr/>
            <p:nvPr/>
          </p:nvSpPr>
          <p:spPr>
            <a:xfrm>
              <a:off x="7228909" y="6396767"/>
              <a:ext cx="191035" cy="19103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31" name="Oval 30">
              <a:extLst>
                <a:ext uri="{FF2B5EF4-FFF2-40B4-BE49-F238E27FC236}">
                  <a16:creationId xmlns:a16="http://schemas.microsoft.com/office/drawing/2014/main" id="{B4910040-03E9-3F54-E273-719EC7458DBF}"/>
                </a:ext>
              </a:extLst>
            </p:cNvPr>
            <p:cNvSpPr/>
            <p:nvPr/>
          </p:nvSpPr>
          <p:spPr>
            <a:xfrm>
              <a:off x="7521604" y="6396767"/>
              <a:ext cx="191035" cy="19103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34" name="Oval 33">
              <a:extLst>
                <a:ext uri="{FF2B5EF4-FFF2-40B4-BE49-F238E27FC236}">
                  <a16:creationId xmlns:a16="http://schemas.microsoft.com/office/drawing/2014/main" id="{7963100A-522D-2EA8-B437-89722C498CD2}"/>
                </a:ext>
              </a:extLst>
            </p:cNvPr>
            <p:cNvSpPr/>
            <p:nvPr/>
          </p:nvSpPr>
          <p:spPr>
            <a:xfrm>
              <a:off x="7814299" y="6396767"/>
              <a:ext cx="191035" cy="19103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grpSp>
      <p:sp>
        <p:nvSpPr>
          <p:cNvPr id="35" name="Arrow: Down 34">
            <a:extLst>
              <a:ext uri="{FF2B5EF4-FFF2-40B4-BE49-F238E27FC236}">
                <a16:creationId xmlns:a16="http://schemas.microsoft.com/office/drawing/2014/main" id="{379B9B36-F13C-58D6-8302-5FAEBE25FA01}"/>
              </a:ext>
            </a:extLst>
          </p:cNvPr>
          <p:cNvSpPr/>
          <p:nvPr/>
        </p:nvSpPr>
        <p:spPr>
          <a:xfrm>
            <a:off x="8997771" y="4607587"/>
            <a:ext cx="612709" cy="650138"/>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36" name="TextBox 35">
            <a:extLst>
              <a:ext uri="{FF2B5EF4-FFF2-40B4-BE49-F238E27FC236}">
                <a16:creationId xmlns:a16="http://schemas.microsoft.com/office/drawing/2014/main" id="{D693EB6B-D221-DF20-7BFB-C6D6FFF8D87B}"/>
              </a:ext>
            </a:extLst>
          </p:cNvPr>
          <p:cNvSpPr txBox="1"/>
          <p:nvPr/>
        </p:nvSpPr>
        <p:spPr>
          <a:xfrm>
            <a:off x="7560212" y="3645565"/>
            <a:ext cx="3551233" cy="830997"/>
          </a:xfrm>
          <a:prstGeom prst="rect">
            <a:avLst/>
          </a:prstGeom>
          <a:noFill/>
        </p:spPr>
        <p:txBody>
          <a:bodyPr wrap="square" lIns="91440" tIns="45720" rIns="91440" bIns="45720" rtlCol="0" anchor="t">
            <a:spAutoFit/>
          </a:bodyPr>
          <a:lstStyle/>
          <a:p>
            <a:pPr algn="ctr"/>
            <a:r>
              <a:rPr lang="nl-BE" sz="2400" err="1"/>
              <a:t>Only</a:t>
            </a:r>
            <a:r>
              <a:rPr lang="nl-BE" sz="2400"/>
              <a:t> 7 of </a:t>
            </a:r>
            <a:r>
              <a:rPr lang="nl-BE" sz="2400" err="1"/>
              <a:t>the</a:t>
            </a:r>
            <a:r>
              <a:rPr lang="nl-BE" sz="2400"/>
              <a:t> 191 </a:t>
            </a:r>
            <a:r>
              <a:rPr lang="nl-BE" sz="2400" err="1"/>
              <a:t>remarks</a:t>
            </a:r>
            <a:r>
              <a:rPr lang="nl-BE" sz="2400"/>
              <a:t> </a:t>
            </a:r>
            <a:r>
              <a:rPr lang="nl-BE" sz="2400" err="1"/>
              <a:t>refer</a:t>
            </a:r>
            <a:r>
              <a:rPr lang="nl-BE" sz="2400"/>
              <a:t> </a:t>
            </a:r>
            <a:r>
              <a:rPr lang="nl-BE" sz="2400" err="1"/>
              <a:t>to</a:t>
            </a:r>
            <a:r>
              <a:rPr lang="nl-BE" sz="2400"/>
              <a:t> </a:t>
            </a:r>
            <a:r>
              <a:rPr lang="nl-BE" sz="2400" err="1"/>
              <a:t>the</a:t>
            </a:r>
            <a:r>
              <a:rPr lang="nl-BE" sz="2400"/>
              <a:t> data </a:t>
            </a:r>
            <a:r>
              <a:rPr lang="nl-BE" sz="2400" err="1"/>
              <a:t>vault</a:t>
            </a:r>
            <a:endParaRPr lang="nl-BE" sz="2400"/>
          </a:p>
        </p:txBody>
      </p:sp>
      <p:sp>
        <p:nvSpPr>
          <p:cNvPr id="38" name="TextBox 37">
            <a:extLst>
              <a:ext uri="{FF2B5EF4-FFF2-40B4-BE49-F238E27FC236}">
                <a16:creationId xmlns:a16="http://schemas.microsoft.com/office/drawing/2014/main" id="{95632B47-A6F1-8AD8-B156-E674C5696C4E}"/>
              </a:ext>
            </a:extLst>
          </p:cNvPr>
          <p:cNvSpPr txBox="1"/>
          <p:nvPr/>
        </p:nvSpPr>
        <p:spPr>
          <a:xfrm>
            <a:off x="3328643" y="532189"/>
            <a:ext cx="5733943" cy="461665"/>
          </a:xfrm>
          <a:prstGeom prst="rect">
            <a:avLst/>
          </a:prstGeom>
          <a:noFill/>
        </p:spPr>
        <p:txBody>
          <a:bodyPr wrap="square" lIns="91440" tIns="45720" rIns="91440" bIns="45720" rtlCol="0" anchor="t">
            <a:spAutoFit/>
          </a:bodyPr>
          <a:lstStyle/>
          <a:p>
            <a:pPr algn="ctr"/>
            <a:r>
              <a:rPr lang="nl-BE" sz="2400" b="1" err="1"/>
              <a:t>Classification</a:t>
            </a:r>
            <a:r>
              <a:rPr lang="nl-BE" sz="2400" b="1"/>
              <a:t> of </a:t>
            </a:r>
            <a:r>
              <a:rPr lang="nl-BE" sz="2400" b="1" err="1"/>
              <a:t>the</a:t>
            </a:r>
            <a:r>
              <a:rPr lang="nl-BE" sz="2400" b="1"/>
              <a:t> </a:t>
            </a:r>
            <a:r>
              <a:rPr lang="nl-BE" sz="2400" b="1" err="1"/>
              <a:t>qualitative</a:t>
            </a:r>
            <a:r>
              <a:rPr lang="nl-BE" sz="2400" b="1"/>
              <a:t> feedback</a:t>
            </a:r>
          </a:p>
        </p:txBody>
      </p:sp>
    </p:spTree>
    <p:extLst>
      <p:ext uri="{BB962C8B-B14F-4D97-AF65-F5344CB8AC3E}">
        <p14:creationId xmlns:p14="http://schemas.microsoft.com/office/powerpoint/2010/main" val="2263603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7FD3D0A-0DE0-3EDD-3BF4-BB73C135D5A5}"/>
              </a:ext>
            </a:extLst>
          </p:cNvPr>
          <p:cNvSpPr txBox="1"/>
          <p:nvPr/>
        </p:nvSpPr>
        <p:spPr>
          <a:xfrm>
            <a:off x="6803483" y="2690336"/>
            <a:ext cx="2765501" cy="1477328"/>
          </a:xfrm>
          <a:prstGeom prst="rect">
            <a:avLst/>
          </a:prstGeom>
          <a:noFill/>
        </p:spPr>
        <p:txBody>
          <a:bodyPr wrap="none" rtlCol="0">
            <a:spAutoFit/>
          </a:bodyPr>
          <a:lstStyle/>
          <a:p>
            <a:r>
              <a:rPr lang="en-US" b="1"/>
              <a:t>August Bourgeus</a:t>
            </a:r>
          </a:p>
          <a:p>
            <a:r>
              <a:rPr lang="en-US" b="1"/>
              <a:t>Researcher</a:t>
            </a:r>
          </a:p>
          <a:p>
            <a:r>
              <a:rPr lang="en-US" err="1"/>
              <a:t>SolidLab</a:t>
            </a:r>
            <a:r>
              <a:rPr lang="en-US"/>
              <a:t> Flanders</a:t>
            </a:r>
          </a:p>
          <a:p>
            <a:r>
              <a:rPr lang="en-US"/>
              <a:t>Imec-SMIT-VUB</a:t>
            </a:r>
          </a:p>
          <a:p>
            <a:r>
              <a:rPr lang="en-US">
                <a:hlinkClick r:id="rId3"/>
              </a:rPr>
              <a:t>August.Bourgeus@vub.be</a:t>
            </a:r>
            <a:r>
              <a:rPr lang="en-US"/>
              <a:t> </a:t>
            </a:r>
            <a:endParaRPr lang="en-BE"/>
          </a:p>
        </p:txBody>
      </p:sp>
      <p:pic>
        <p:nvPicPr>
          <p:cNvPr id="8" name="Picture 7">
            <a:extLst>
              <a:ext uri="{FF2B5EF4-FFF2-40B4-BE49-F238E27FC236}">
                <a16:creationId xmlns:a16="http://schemas.microsoft.com/office/drawing/2014/main" id="{DFCD4550-7518-F527-981A-2190E5F2A3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6667" r="16667"/>
          <a:stretch/>
        </p:blipFill>
        <p:spPr bwMode="auto">
          <a:xfrm>
            <a:off x="3072686" y="2445622"/>
            <a:ext cx="1966755" cy="1966755"/>
          </a:xfrm>
          <a:custGeom>
            <a:avLst/>
            <a:gdLst>
              <a:gd name="connsiteX0" fmla="*/ 1440000 w 2880000"/>
              <a:gd name="connsiteY0" fmla="*/ 0 h 2880000"/>
              <a:gd name="connsiteX1" fmla="*/ 2880000 w 2880000"/>
              <a:gd name="connsiteY1" fmla="*/ 1440000 h 2880000"/>
              <a:gd name="connsiteX2" fmla="*/ 1440000 w 2880000"/>
              <a:gd name="connsiteY2" fmla="*/ 2880000 h 2880000"/>
              <a:gd name="connsiteX3" fmla="*/ 0 w 2880000"/>
              <a:gd name="connsiteY3" fmla="*/ 1440000 h 2880000"/>
              <a:gd name="connsiteX4" fmla="*/ 1440000 w 2880000"/>
              <a:gd name="connsiteY4" fmla="*/ 0 h 288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0000" h="2880000">
                <a:moveTo>
                  <a:pt x="1440000" y="0"/>
                </a:moveTo>
                <a:cubicBezTo>
                  <a:pt x="2235290" y="0"/>
                  <a:pt x="2880000" y="644710"/>
                  <a:pt x="2880000" y="1440000"/>
                </a:cubicBezTo>
                <a:cubicBezTo>
                  <a:pt x="2880000" y="2235290"/>
                  <a:pt x="2235290" y="2880000"/>
                  <a:pt x="1440000" y="2880000"/>
                </a:cubicBezTo>
                <a:cubicBezTo>
                  <a:pt x="644710" y="2880000"/>
                  <a:pt x="0" y="2235290"/>
                  <a:pt x="0" y="1440000"/>
                </a:cubicBezTo>
                <a:cubicBezTo>
                  <a:pt x="0" y="644710"/>
                  <a:pt x="644710" y="0"/>
                  <a:pt x="1440000"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65564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65B9C21-AF04-51A1-ED9D-FCC55725FE51}"/>
              </a:ext>
            </a:extLst>
          </p:cNvPr>
          <p:cNvSpPr>
            <a:spLocks noGrp="1"/>
          </p:cNvSpPr>
          <p:nvPr>
            <p:ph type="ftr" sz="quarter" idx="10"/>
          </p:nvPr>
        </p:nvSpPr>
        <p:spPr>
          <a:xfrm>
            <a:off x="3588216" y="6364050"/>
            <a:ext cx="5015564" cy="365124"/>
          </a:xfrm>
        </p:spPr>
        <p:txBody>
          <a:bodyPr/>
          <a:lstStyle/>
          <a:p>
            <a:endParaRPr lang="en-US"/>
          </a:p>
        </p:txBody>
      </p:sp>
      <p:sp>
        <p:nvSpPr>
          <p:cNvPr id="3" name="Slide Number Placeholder 2">
            <a:extLst>
              <a:ext uri="{FF2B5EF4-FFF2-40B4-BE49-F238E27FC236}">
                <a16:creationId xmlns:a16="http://schemas.microsoft.com/office/drawing/2014/main" id="{4F532D14-3083-15C5-DB40-86A94A448824}"/>
              </a:ext>
            </a:extLst>
          </p:cNvPr>
          <p:cNvSpPr>
            <a:spLocks noGrp="1"/>
          </p:cNvSpPr>
          <p:nvPr>
            <p:ph type="sldNum" sz="quarter" idx="11"/>
          </p:nvPr>
        </p:nvSpPr>
        <p:spPr>
          <a:xfrm>
            <a:off x="11251078" y="6311075"/>
            <a:ext cx="640882" cy="385763"/>
          </a:xfrm>
        </p:spPr>
        <p:txBody>
          <a:bodyPr/>
          <a:lstStyle/>
          <a:p>
            <a:fld id="{DDF263A7-6F07-4702-BDA8-A38984C6EF62}" type="slidenum">
              <a:rPr lang="en-US" smtClean="0"/>
              <a:pPr/>
              <a:t>20</a:t>
            </a:fld>
            <a:endParaRPr lang="en-US"/>
          </a:p>
        </p:txBody>
      </p:sp>
      <p:sp>
        <p:nvSpPr>
          <p:cNvPr id="4" name="Rectangle 3">
            <a:extLst>
              <a:ext uri="{FF2B5EF4-FFF2-40B4-BE49-F238E27FC236}">
                <a16:creationId xmlns:a16="http://schemas.microsoft.com/office/drawing/2014/main" id="{0F54C1A3-4401-0DE8-AA07-7BA109264843}"/>
              </a:ext>
            </a:extLst>
          </p:cNvPr>
          <p:cNvSpPr/>
          <p:nvPr/>
        </p:nvSpPr>
        <p:spPr>
          <a:xfrm>
            <a:off x="0" y="0"/>
            <a:ext cx="12192000" cy="6858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BE"/>
          </a:p>
        </p:txBody>
      </p:sp>
      <p:sp>
        <p:nvSpPr>
          <p:cNvPr id="5" name="TextBox 4">
            <a:extLst>
              <a:ext uri="{FF2B5EF4-FFF2-40B4-BE49-F238E27FC236}">
                <a16:creationId xmlns:a16="http://schemas.microsoft.com/office/drawing/2014/main" id="{896D0DD2-E50A-DDF6-105B-D823AF1F65E8}"/>
              </a:ext>
            </a:extLst>
          </p:cNvPr>
          <p:cNvSpPr txBox="1"/>
          <p:nvPr/>
        </p:nvSpPr>
        <p:spPr>
          <a:xfrm>
            <a:off x="2896022" y="474900"/>
            <a:ext cx="6399951" cy="461665"/>
          </a:xfrm>
          <a:prstGeom prst="rect">
            <a:avLst/>
          </a:prstGeom>
          <a:noFill/>
        </p:spPr>
        <p:txBody>
          <a:bodyPr wrap="square" lIns="91440" tIns="45720" rIns="91440" bIns="45720" rtlCol="0" anchor="t">
            <a:spAutoFit/>
          </a:bodyPr>
          <a:lstStyle/>
          <a:p>
            <a:pPr algn="ctr"/>
            <a:r>
              <a:rPr lang="en-US" sz="2400"/>
              <a:t>Experiment 2</a:t>
            </a:r>
          </a:p>
        </p:txBody>
      </p:sp>
      <p:sp>
        <p:nvSpPr>
          <p:cNvPr id="11" name="TextBox 10">
            <a:extLst>
              <a:ext uri="{FF2B5EF4-FFF2-40B4-BE49-F238E27FC236}">
                <a16:creationId xmlns:a16="http://schemas.microsoft.com/office/drawing/2014/main" id="{03D6D6C0-4495-28D6-D1D8-AE5A0E721E67}"/>
              </a:ext>
            </a:extLst>
          </p:cNvPr>
          <p:cNvSpPr txBox="1"/>
          <p:nvPr/>
        </p:nvSpPr>
        <p:spPr>
          <a:xfrm>
            <a:off x="7644683" y="4374904"/>
            <a:ext cx="291443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solidFill>
                  <a:schemeClr val="tx2"/>
                </a:solidFill>
              </a:rPr>
              <a:t>Intention to use</a:t>
            </a:r>
          </a:p>
        </p:txBody>
      </p:sp>
      <p:sp>
        <p:nvSpPr>
          <p:cNvPr id="13" name="TextBox 12">
            <a:extLst>
              <a:ext uri="{FF2B5EF4-FFF2-40B4-BE49-F238E27FC236}">
                <a16:creationId xmlns:a16="http://schemas.microsoft.com/office/drawing/2014/main" id="{93F22282-41B1-2E13-F586-2F931DD794F0}"/>
              </a:ext>
            </a:extLst>
          </p:cNvPr>
          <p:cNvSpPr txBox="1"/>
          <p:nvPr/>
        </p:nvSpPr>
        <p:spPr>
          <a:xfrm>
            <a:off x="7644683" y="4748521"/>
            <a:ext cx="2914436" cy="307777"/>
          </a:xfrm>
          <a:prstGeom prst="rect">
            <a:avLst/>
          </a:prstGeom>
          <a:noFill/>
        </p:spPr>
        <p:txBody>
          <a:bodyPr wrap="square" rtlCol="0">
            <a:spAutoFit/>
          </a:bodyPr>
          <a:lstStyle/>
          <a:p>
            <a:pPr algn="ctr"/>
            <a:r>
              <a:rPr lang="en-US" sz="1400"/>
              <a:t>I plan to use this site in the future.</a:t>
            </a:r>
            <a:endParaRPr lang="en-BE" sz="1400"/>
          </a:p>
        </p:txBody>
      </p:sp>
      <p:pic>
        <p:nvPicPr>
          <p:cNvPr id="35" name="Graphic 34" descr="Bullseye with solid fill">
            <a:extLst>
              <a:ext uri="{FF2B5EF4-FFF2-40B4-BE49-F238E27FC236}">
                <a16:creationId xmlns:a16="http://schemas.microsoft.com/office/drawing/2014/main" id="{06B67392-E380-D60F-16C2-CC66D64BDE9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44702" y="3492431"/>
            <a:ext cx="914400" cy="914400"/>
          </a:xfrm>
          <a:prstGeom prst="rect">
            <a:avLst/>
          </a:prstGeom>
        </p:spPr>
      </p:pic>
      <p:grpSp>
        <p:nvGrpSpPr>
          <p:cNvPr id="30" name="Group 29">
            <a:extLst>
              <a:ext uri="{FF2B5EF4-FFF2-40B4-BE49-F238E27FC236}">
                <a16:creationId xmlns:a16="http://schemas.microsoft.com/office/drawing/2014/main" id="{F2D25D4D-D328-3232-DFF3-6EBDE49960E2}"/>
              </a:ext>
            </a:extLst>
          </p:cNvPr>
          <p:cNvGrpSpPr/>
          <p:nvPr/>
        </p:nvGrpSpPr>
        <p:grpSpPr>
          <a:xfrm>
            <a:off x="8605397" y="1932415"/>
            <a:ext cx="993008" cy="1467343"/>
            <a:chOff x="1166656" y="2477962"/>
            <a:chExt cx="993008" cy="1467343"/>
          </a:xfrm>
        </p:grpSpPr>
        <p:sp>
          <p:nvSpPr>
            <p:cNvPr id="32" name="Rectangle 31">
              <a:extLst>
                <a:ext uri="{FF2B5EF4-FFF2-40B4-BE49-F238E27FC236}">
                  <a16:creationId xmlns:a16="http://schemas.microsoft.com/office/drawing/2014/main" id="{600C917B-0620-E5C7-CEB3-9342DEB2A8B9}"/>
                </a:ext>
              </a:extLst>
            </p:cNvPr>
            <p:cNvSpPr/>
            <p:nvPr/>
          </p:nvSpPr>
          <p:spPr>
            <a:xfrm>
              <a:off x="1166656" y="2477962"/>
              <a:ext cx="247650" cy="1465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34" name="Rectangle 33">
              <a:extLst>
                <a:ext uri="{FF2B5EF4-FFF2-40B4-BE49-F238E27FC236}">
                  <a16:creationId xmlns:a16="http://schemas.microsoft.com/office/drawing/2014/main" id="{5624D83A-DA22-649E-DADD-F0E4D4EECC54}"/>
                </a:ext>
              </a:extLst>
            </p:cNvPr>
            <p:cNvSpPr/>
            <p:nvPr/>
          </p:nvSpPr>
          <p:spPr>
            <a:xfrm>
              <a:off x="1546173" y="2492362"/>
              <a:ext cx="247650" cy="1450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36" name="Rectangle 35">
              <a:extLst>
                <a:ext uri="{FF2B5EF4-FFF2-40B4-BE49-F238E27FC236}">
                  <a16:creationId xmlns:a16="http://schemas.microsoft.com/office/drawing/2014/main" id="{1E640E1D-27A1-D3CB-E6F7-C7655E4952A0}"/>
                </a:ext>
              </a:extLst>
            </p:cNvPr>
            <p:cNvSpPr/>
            <p:nvPr/>
          </p:nvSpPr>
          <p:spPr>
            <a:xfrm>
              <a:off x="1912014" y="2516105"/>
              <a:ext cx="247650" cy="1429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grpSp>
      <p:sp>
        <p:nvSpPr>
          <p:cNvPr id="7" name="TextBox 6">
            <a:extLst>
              <a:ext uri="{FF2B5EF4-FFF2-40B4-BE49-F238E27FC236}">
                <a16:creationId xmlns:a16="http://schemas.microsoft.com/office/drawing/2014/main" id="{53221E45-A5C1-82FD-F328-0C74A1EB3903}"/>
              </a:ext>
            </a:extLst>
          </p:cNvPr>
          <p:cNvSpPr txBox="1"/>
          <p:nvPr/>
        </p:nvSpPr>
        <p:spPr>
          <a:xfrm>
            <a:off x="1212714" y="2982116"/>
            <a:ext cx="5015564" cy="830997"/>
          </a:xfrm>
          <a:prstGeom prst="rect">
            <a:avLst/>
          </a:prstGeom>
          <a:noFill/>
        </p:spPr>
        <p:txBody>
          <a:bodyPr wrap="square">
            <a:spAutoFit/>
          </a:bodyPr>
          <a:lstStyle/>
          <a:p>
            <a:pPr algn="ctr"/>
            <a:r>
              <a:rPr lang="en-US" sz="2400"/>
              <a:t>How can we </a:t>
            </a:r>
            <a:r>
              <a:rPr lang="en-US" sz="2400" b="1"/>
              <a:t>heighten the users’ intention to use Solid</a:t>
            </a:r>
            <a:r>
              <a:rPr lang="en-US" sz="2400"/>
              <a:t>?</a:t>
            </a:r>
            <a:endParaRPr lang="nl-BE" sz="2400"/>
          </a:p>
        </p:txBody>
      </p:sp>
    </p:spTree>
    <p:extLst>
      <p:ext uri="{BB962C8B-B14F-4D97-AF65-F5344CB8AC3E}">
        <p14:creationId xmlns:p14="http://schemas.microsoft.com/office/powerpoint/2010/main" val="35358929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65B9C21-AF04-51A1-ED9D-FCC55725FE51}"/>
              </a:ext>
            </a:extLst>
          </p:cNvPr>
          <p:cNvSpPr>
            <a:spLocks noGrp="1"/>
          </p:cNvSpPr>
          <p:nvPr>
            <p:ph type="ftr" sz="quarter" idx="10"/>
          </p:nvPr>
        </p:nvSpPr>
        <p:spPr>
          <a:xfrm>
            <a:off x="3588216" y="6364050"/>
            <a:ext cx="5015564" cy="365124"/>
          </a:xfrm>
        </p:spPr>
        <p:txBody>
          <a:bodyPr/>
          <a:lstStyle/>
          <a:p>
            <a:endParaRPr lang="en-US"/>
          </a:p>
        </p:txBody>
      </p:sp>
      <p:sp>
        <p:nvSpPr>
          <p:cNvPr id="3" name="Slide Number Placeholder 2">
            <a:extLst>
              <a:ext uri="{FF2B5EF4-FFF2-40B4-BE49-F238E27FC236}">
                <a16:creationId xmlns:a16="http://schemas.microsoft.com/office/drawing/2014/main" id="{4F532D14-3083-15C5-DB40-86A94A448824}"/>
              </a:ext>
            </a:extLst>
          </p:cNvPr>
          <p:cNvSpPr>
            <a:spLocks noGrp="1"/>
          </p:cNvSpPr>
          <p:nvPr>
            <p:ph type="sldNum" sz="quarter" idx="11"/>
          </p:nvPr>
        </p:nvSpPr>
        <p:spPr>
          <a:xfrm>
            <a:off x="11251078" y="6311075"/>
            <a:ext cx="640882" cy="385763"/>
          </a:xfrm>
        </p:spPr>
        <p:txBody>
          <a:bodyPr/>
          <a:lstStyle/>
          <a:p>
            <a:fld id="{DDF263A7-6F07-4702-BDA8-A38984C6EF62}" type="slidenum">
              <a:rPr lang="en-US" smtClean="0"/>
              <a:pPr/>
              <a:t>21</a:t>
            </a:fld>
            <a:endParaRPr lang="en-US"/>
          </a:p>
        </p:txBody>
      </p:sp>
      <p:sp>
        <p:nvSpPr>
          <p:cNvPr id="4" name="Rectangle 3">
            <a:extLst>
              <a:ext uri="{FF2B5EF4-FFF2-40B4-BE49-F238E27FC236}">
                <a16:creationId xmlns:a16="http://schemas.microsoft.com/office/drawing/2014/main" id="{0F54C1A3-4401-0DE8-AA07-7BA109264843}"/>
              </a:ext>
            </a:extLst>
          </p:cNvPr>
          <p:cNvSpPr/>
          <p:nvPr/>
        </p:nvSpPr>
        <p:spPr>
          <a:xfrm>
            <a:off x="0" y="0"/>
            <a:ext cx="12192000" cy="6858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BE"/>
          </a:p>
        </p:txBody>
      </p:sp>
      <p:sp>
        <p:nvSpPr>
          <p:cNvPr id="5" name="TextBox 4">
            <a:extLst>
              <a:ext uri="{FF2B5EF4-FFF2-40B4-BE49-F238E27FC236}">
                <a16:creationId xmlns:a16="http://schemas.microsoft.com/office/drawing/2014/main" id="{896D0DD2-E50A-DDF6-105B-D823AF1F65E8}"/>
              </a:ext>
            </a:extLst>
          </p:cNvPr>
          <p:cNvSpPr txBox="1"/>
          <p:nvPr/>
        </p:nvSpPr>
        <p:spPr>
          <a:xfrm>
            <a:off x="2896022" y="474900"/>
            <a:ext cx="6399951" cy="461665"/>
          </a:xfrm>
          <a:prstGeom prst="rect">
            <a:avLst/>
          </a:prstGeom>
          <a:noFill/>
        </p:spPr>
        <p:txBody>
          <a:bodyPr wrap="square" lIns="91440" tIns="45720" rIns="91440" bIns="45720" rtlCol="0" anchor="t">
            <a:spAutoFit/>
          </a:bodyPr>
          <a:lstStyle/>
          <a:p>
            <a:pPr algn="ctr"/>
            <a:r>
              <a:rPr lang="en-US" sz="2400"/>
              <a:t>Technology Acceptance Model</a:t>
            </a:r>
          </a:p>
        </p:txBody>
      </p:sp>
      <p:grpSp>
        <p:nvGrpSpPr>
          <p:cNvPr id="9" name="Group 8">
            <a:extLst>
              <a:ext uri="{FF2B5EF4-FFF2-40B4-BE49-F238E27FC236}">
                <a16:creationId xmlns:a16="http://schemas.microsoft.com/office/drawing/2014/main" id="{7AFC5A35-805E-4026-598A-9A65C5B323EB}"/>
              </a:ext>
            </a:extLst>
          </p:cNvPr>
          <p:cNvGrpSpPr/>
          <p:nvPr/>
        </p:nvGrpSpPr>
        <p:grpSpPr>
          <a:xfrm>
            <a:off x="4638782" y="3024405"/>
            <a:ext cx="2914436" cy="1251805"/>
            <a:chOff x="4638781" y="3014880"/>
            <a:chExt cx="2914436" cy="1251805"/>
          </a:xfrm>
        </p:grpSpPr>
        <p:sp>
          <p:nvSpPr>
            <p:cNvPr id="11" name="TextBox 10">
              <a:extLst>
                <a:ext uri="{FF2B5EF4-FFF2-40B4-BE49-F238E27FC236}">
                  <a16:creationId xmlns:a16="http://schemas.microsoft.com/office/drawing/2014/main" id="{03D6D6C0-4495-28D6-D1D8-AE5A0E721E67}"/>
                </a:ext>
              </a:extLst>
            </p:cNvPr>
            <p:cNvSpPr txBox="1"/>
            <p:nvPr/>
          </p:nvSpPr>
          <p:spPr>
            <a:xfrm>
              <a:off x="4638781" y="3897353"/>
              <a:ext cx="291443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solidFill>
                    <a:schemeClr val="tx2"/>
                  </a:solidFill>
                </a:rPr>
                <a:t>Intention to use</a:t>
              </a:r>
            </a:p>
          </p:txBody>
        </p:sp>
        <p:pic>
          <p:nvPicPr>
            <p:cNvPr id="35" name="Graphic 34" descr="Bullseye with solid fill">
              <a:extLst>
                <a:ext uri="{FF2B5EF4-FFF2-40B4-BE49-F238E27FC236}">
                  <a16:creationId xmlns:a16="http://schemas.microsoft.com/office/drawing/2014/main" id="{06B67392-E380-D60F-16C2-CC66D64BDE9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38800" y="3014880"/>
              <a:ext cx="914400" cy="914400"/>
            </a:xfrm>
            <a:prstGeom prst="rect">
              <a:avLst/>
            </a:prstGeom>
          </p:spPr>
        </p:pic>
      </p:grpSp>
      <p:sp>
        <p:nvSpPr>
          <p:cNvPr id="8" name="TextBox 7">
            <a:extLst>
              <a:ext uri="{FF2B5EF4-FFF2-40B4-BE49-F238E27FC236}">
                <a16:creationId xmlns:a16="http://schemas.microsoft.com/office/drawing/2014/main" id="{73E3BDD9-0140-405E-E235-E3E75B1DB9F9}"/>
              </a:ext>
            </a:extLst>
          </p:cNvPr>
          <p:cNvSpPr txBox="1"/>
          <p:nvPr/>
        </p:nvSpPr>
        <p:spPr>
          <a:xfrm>
            <a:off x="605708" y="5134797"/>
            <a:ext cx="291443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solidFill>
                  <a:srgbClr val="545971"/>
                </a:solidFill>
              </a:rPr>
              <a:t>Perceived Ease of Use</a:t>
            </a:r>
          </a:p>
        </p:txBody>
      </p:sp>
      <p:sp>
        <p:nvSpPr>
          <p:cNvPr id="10" name="TextBox 9">
            <a:extLst>
              <a:ext uri="{FF2B5EF4-FFF2-40B4-BE49-F238E27FC236}">
                <a16:creationId xmlns:a16="http://schemas.microsoft.com/office/drawing/2014/main" id="{08AFC46F-E84F-BE84-72B1-6988DF65A059}"/>
              </a:ext>
            </a:extLst>
          </p:cNvPr>
          <p:cNvSpPr txBox="1"/>
          <p:nvPr/>
        </p:nvSpPr>
        <p:spPr>
          <a:xfrm>
            <a:off x="8657083" y="3902333"/>
            <a:ext cx="291443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solidFill>
                  <a:schemeClr val="tx2"/>
                </a:solidFill>
              </a:rPr>
              <a:t>Actual use</a:t>
            </a:r>
          </a:p>
        </p:txBody>
      </p:sp>
      <p:pic>
        <p:nvPicPr>
          <p:cNvPr id="14" name="Picture 13">
            <a:extLst>
              <a:ext uri="{FF2B5EF4-FFF2-40B4-BE49-F238E27FC236}">
                <a16:creationId xmlns:a16="http://schemas.microsoft.com/office/drawing/2014/main" id="{C2ED51BB-433F-F88A-8035-3F588F6FA3AD}"/>
              </a:ext>
            </a:extLst>
          </p:cNvPr>
          <p:cNvPicPr>
            <a:picLocks noChangeAspect="1"/>
          </p:cNvPicPr>
          <p:nvPr/>
        </p:nvPicPr>
        <p:blipFill>
          <a:blip r:embed="rId5"/>
          <a:stretch>
            <a:fillRect/>
          </a:stretch>
        </p:blipFill>
        <p:spPr>
          <a:xfrm>
            <a:off x="9657100" y="2968883"/>
            <a:ext cx="914400" cy="914400"/>
          </a:xfrm>
          <a:prstGeom prst="rect">
            <a:avLst/>
          </a:prstGeom>
        </p:spPr>
      </p:pic>
      <p:grpSp>
        <p:nvGrpSpPr>
          <p:cNvPr id="19" name="Group 18">
            <a:extLst>
              <a:ext uri="{FF2B5EF4-FFF2-40B4-BE49-F238E27FC236}">
                <a16:creationId xmlns:a16="http://schemas.microsoft.com/office/drawing/2014/main" id="{32DC64A3-0433-961E-90FE-BC17847A6CA7}"/>
              </a:ext>
            </a:extLst>
          </p:cNvPr>
          <p:cNvGrpSpPr/>
          <p:nvPr/>
        </p:nvGrpSpPr>
        <p:grpSpPr>
          <a:xfrm>
            <a:off x="673780" y="1626211"/>
            <a:ext cx="2914436" cy="1240315"/>
            <a:chOff x="605708" y="1230753"/>
            <a:chExt cx="2914436" cy="1240315"/>
          </a:xfrm>
        </p:grpSpPr>
        <p:sp>
          <p:nvSpPr>
            <p:cNvPr id="6" name="TextBox 5">
              <a:extLst>
                <a:ext uri="{FF2B5EF4-FFF2-40B4-BE49-F238E27FC236}">
                  <a16:creationId xmlns:a16="http://schemas.microsoft.com/office/drawing/2014/main" id="{6FBB956F-A43B-34B1-09FF-EC694381EB00}"/>
                </a:ext>
              </a:extLst>
            </p:cNvPr>
            <p:cNvSpPr txBox="1"/>
            <p:nvPr/>
          </p:nvSpPr>
          <p:spPr>
            <a:xfrm>
              <a:off x="605708" y="2101736"/>
              <a:ext cx="291443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solidFill>
                    <a:schemeClr val="tx2"/>
                  </a:solidFill>
                </a:rPr>
                <a:t>Perceived Usefulness</a:t>
              </a:r>
            </a:p>
          </p:txBody>
        </p:sp>
        <p:pic>
          <p:nvPicPr>
            <p:cNvPr id="16" name="Picture 15">
              <a:extLst>
                <a:ext uri="{FF2B5EF4-FFF2-40B4-BE49-F238E27FC236}">
                  <a16:creationId xmlns:a16="http://schemas.microsoft.com/office/drawing/2014/main" id="{3181D6D1-92DE-B87C-BAE8-7C2CEF2CC302}"/>
                </a:ext>
              </a:extLst>
            </p:cNvPr>
            <p:cNvPicPr>
              <a:picLocks noChangeAspect="1"/>
            </p:cNvPicPr>
            <p:nvPr/>
          </p:nvPicPr>
          <p:blipFill>
            <a:blip r:embed="rId6"/>
            <a:stretch>
              <a:fillRect/>
            </a:stretch>
          </p:blipFill>
          <p:spPr>
            <a:xfrm>
              <a:off x="1605726" y="1230753"/>
              <a:ext cx="914400" cy="914400"/>
            </a:xfrm>
            <a:prstGeom prst="rect">
              <a:avLst/>
            </a:prstGeom>
          </p:spPr>
        </p:pic>
      </p:grpSp>
      <p:pic>
        <p:nvPicPr>
          <p:cNvPr id="18" name="Picture 17" descr="A picture containing black, darkness&#10;&#10;Description automatically generated">
            <a:extLst>
              <a:ext uri="{FF2B5EF4-FFF2-40B4-BE49-F238E27FC236}">
                <a16:creationId xmlns:a16="http://schemas.microsoft.com/office/drawing/2014/main" id="{D1EB6454-1CB3-C4A8-EBD7-6F1BBAA4F029}"/>
              </a:ext>
            </a:extLst>
          </p:cNvPr>
          <p:cNvPicPr>
            <a:picLocks noChangeAspect="1"/>
          </p:cNvPicPr>
          <p:nvPr/>
        </p:nvPicPr>
        <p:blipFill>
          <a:blip r:embed="rId7">
            <a:alphaModFix amt="20000"/>
            <a:extLst>
              <a:ext uri="{BEBA8EAE-BF5A-486C-A8C5-ECC9F3942E4B}">
                <a14:imgProps xmlns:a14="http://schemas.microsoft.com/office/drawing/2010/main">
                  <a14:imgLayer r:embed="rId8">
                    <a14:imgEffect>
                      <a14:colorTemperature colorTemp="5017"/>
                    </a14:imgEffect>
                    <a14:imgEffect>
                      <a14:saturation sat="135000"/>
                    </a14:imgEffect>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1605726" y="4220397"/>
            <a:ext cx="914400" cy="914400"/>
          </a:xfrm>
          <a:prstGeom prst="rect">
            <a:avLst/>
          </a:prstGeom>
        </p:spPr>
      </p:pic>
      <p:sp>
        <p:nvSpPr>
          <p:cNvPr id="20" name="Arrow: Right 19">
            <a:extLst>
              <a:ext uri="{FF2B5EF4-FFF2-40B4-BE49-F238E27FC236}">
                <a16:creationId xmlns:a16="http://schemas.microsoft.com/office/drawing/2014/main" id="{031A1590-FA76-5A59-5079-A6566C9B0FA4}"/>
              </a:ext>
            </a:extLst>
          </p:cNvPr>
          <p:cNvSpPr/>
          <p:nvPr/>
        </p:nvSpPr>
        <p:spPr>
          <a:xfrm rot="1800000">
            <a:off x="3528664" y="2850088"/>
            <a:ext cx="1343496" cy="394075"/>
          </a:xfrm>
          <a:prstGeom prst="rightArrow">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21" name="Arrow: Right 20">
            <a:extLst>
              <a:ext uri="{FF2B5EF4-FFF2-40B4-BE49-F238E27FC236}">
                <a16:creationId xmlns:a16="http://schemas.microsoft.com/office/drawing/2014/main" id="{56905B9A-7247-8AF9-3CD3-A26656D1E214}"/>
              </a:ext>
            </a:extLst>
          </p:cNvPr>
          <p:cNvSpPr/>
          <p:nvPr/>
        </p:nvSpPr>
        <p:spPr>
          <a:xfrm rot="19800000">
            <a:off x="3528665" y="4250815"/>
            <a:ext cx="1343496" cy="394075"/>
          </a:xfrm>
          <a:prstGeom prst="rightArrow">
            <a:avLst/>
          </a:prstGeom>
          <a:solidFill>
            <a:srgbClr val="54597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22" name="Arrow: Right 21">
            <a:extLst>
              <a:ext uri="{FF2B5EF4-FFF2-40B4-BE49-F238E27FC236}">
                <a16:creationId xmlns:a16="http://schemas.microsoft.com/office/drawing/2014/main" id="{D22AC2D1-8B8E-C5B1-107F-B05F96BF420E}"/>
              </a:ext>
            </a:extLst>
          </p:cNvPr>
          <p:cNvSpPr/>
          <p:nvPr/>
        </p:nvSpPr>
        <p:spPr>
          <a:xfrm>
            <a:off x="7553218" y="3426083"/>
            <a:ext cx="1343496" cy="394075"/>
          </a:xfrm>
          <a:prstGeom prst="rightArrow">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23" name="Arrow: Right 22">
            <a:extLst>
              <a:ext uri="{FF2B5EF4-FFF2-40B4-BE49-F238E27FC236}">
                <a16:creationId xmlns:a16="http://schemas.microsoft.com/office/drawing/2014/main" id="{A26684CB-3E4D-24DB-0902-FE39A6B90996}"/>
              </a:ext>
            </a:extLst>
          </p:cNvPr>
          <p:cNvSpPr/>
          <p:nvPr/>
        </p:nvSpPr>
        <p:spPr>
          <a:xfrm rot="16200000">
            <a:off x="1673797" y="3288736"/>
            <a:ext cx="914401" cy="394075"/>
          </a:xfrm>
          <a:prstGeom prst="rightArrow">
            <a:avLst/>
          </a:prstGeom>
          <a:solidFill>
            <a:srgbClr val="FFFFFF">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Tree>
    <p:extLst>
      <p:ext uri="{BB962C8B-B14F-4D97-AF65-F5344CB8AC3E}">
        <p14:creationId xmlns:p14="http://schemas.microsoft.com/office/powerpoint/2010/main" val="39631041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65B9C21-AF04-51A1-ED9D-FCC55725FE51}"/>
              </a:ext>
            </a:extLst>
          </p:cNvPr>
          <p:cNvSpPr>
            <a:spLocks noGrp="1"/>
          </p:cNvSpPr>
          <p:nvPr>
            <p:ph type="ftr" sz="quarter" idx="10"/>
          </p:nvPr>
        </p:nvSpPr>
        <p:spPr>
          <a:xfrm>
            <a:off x="4545161" y="6457015"/>
            <a:ext cx="5015564" cy="365124"/>
          </a:xfrm>
        </p:spPr>
        <p:txBody>
          <a:bodyPr/>
          <a:lstStyle/>
          <a:p>
            <a:endParaRPr lang="en-US"/>
          </a:p>
        </p:txBody>
      </p:sp>
      <p:sp>
        <p:nvSpPr>
          <p:cNvPr id="3" name="Slide Number Placeholder 2">
            <a:extLst>
              <a:ext uri="{FF2B5EF4-FFF2-40B4-BE49-F238E27FC236}">
                <a16:creationId xmlns:a16="http://schemas.microsoft.com/office/drawing/2014/main" id="{4F532D14-3083-15C5-DB40-86A94A448824}"/>
              </a:ext>
            </a:extLst>
          </p:cNvPr>
          <p:cNvSpPr>
            <a:spLocks noGrp="1"/>
          </p:cNvSpPr>
          <p:nvPr>
            <p:ph type="sldNum" sz="quarter" idx="11"/>
          </p:nvPr>
        </p:nvSpPr>
        <p:spPr>
          <a:xfrm>
            <a:off x="11251078" y="6311075"/>
            <a:ext cx="640882" cy="385763"/>
          </a:xfrm>
        </p:spPr>
        <p:txBody>
          <a:bodyPr/>
          <a:lstStyle/>
          <a:p>
            <a:fld id="{DDF263A7-6F07-4702-BDA8-A38984C6EF62}" type="slidenum">
              <a:rPr lang="en-US" smtClean="0"/>
              <a:pPr/>
              <a:t>22</a:t>
            </a:fld>
            <a:endParaRPr lang="en-US"/>
          </a:p>
        </p:txBody>
      </p:sp>
      <p:sp>
        <p:nvSpPr>
          <p:cNvPr id="4" name="Rectangle 3">
            <a:extLst>
              <a:ext uri="{FF2B5EF4-FFF2-40B4-BE49-F238E27FC236}">
                <a16:creationId xmlns:a16="http://schemas.microsoft.com/office/drawing/2014/main" id="{0F54C1A3-4401-0DE8-AA07-7BA109264843}"/>
              </a:ext>
            </a:extLst>
          </p:cNvPr>
          <p:cNvSpPr/>
          <p:nvPr/>
        </p:nvSpPr>
        <p:spPr>
          <a:xfrm>
            <a:off x="0" y="0"/>
            <a:ext cx="12192000" cy="6858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BE"/>
          </a:p>
        </p:txBody>
      </p:sp>
      <p:sp>
        <p:nvSpPr>
          <p:cNvPr id="31" name="TextBox 30">
            <a:extLst>
              <a:ext uri="{FF2B5EF4-FFF2-40B4-BE49-F238E27FC236}">
                <a16:creationId xmlns:a16="http://schemas.microsoft.com/office/drawing/2014/main" id="{5E584AB8-D383-3DF9-9EC8-33A070CDE441}"/>
              </a:ext>
            </a:extLst>
          </p:cNvPr>
          <p:cNvSpPr txBox="1"/>
          <p:nvPr/>
        </p:nvSpPr>
        <p:spPr>
          <a:xfrm>
            <a:off x="1119680" y="661715"/>
            <a:ext cx="9952637" cy="461665"/>
          </a:xfrm>
          <a:prstGeom prst="rect">
            <a:avLst/>
          </a:prstGeom>
          <a:noFill/>
        </p:spPr>
        <p:txBody>
          <a:bodyPr wrap="square">
            <a:spAutoFit/>
          </a:bodyPr>
          <a:lstStyle/>
          <a:p>
            <a:pPr algn="ctr"/>
            <a:r>
              <a:rPr lang="en-US" sz="2400"/>
              <a:t>3 different arguments aiming to </a:t>
            </a:r>
            <a:r>
              <a:rPr lang="en-US" sz="2400" b="1"/>
              <a:t>heighten the perceived usefulness of Solid</a:t>
            </a:r>
            <a:endParaRPr lang="nl-BE" sz="2400" b="1"/>
          </a:p>
        </p:txBody>
      </p:sp>
      <p:grpSp>
        <p:nvGrpSpPr>
          <p:cNvPr id="36" name="Group 35">
            <a:extLst>
              <a:ext uri="{FF2B5EF4-FFF2-40B4-BE49-F238E27FC236}">
                <a16:creationId xmlns:a16="http://schemas.microsoft.com/office/drawing/2014/main" id="{4AB42572-3D9B-37FE-A2B6-5E225C9B1E47}"/>
              </a:ext>
            </a:extLst>
          </p:cNvPr>
          <p:cNvGrpSpPr/>
          <p:nvPr/>
        </p:nvGrpSpPr>
        <p:grpSpPr>
          <a:xfrm>
            <a:off x="1823113" y="1785097"/>
            <a:ext cx="2587069" cy="4346003"/>
            <a:chOff x="2051713" y="1785096"/>
            <a:chExt cx="2587069" cy="4346003"/>
          </a:xfrm>
        </p:grpSpPr>
        <p:pic>
          <p:nvPicPr>
            <p:cNvPr id="24" name="Picture 23">
              <a:extLst>
                <a:ext uri="{FF2B5EF4-FFF2-40B4-BE49-F238E27FC236}">
                  <a16:creationId xmlns:a16="http://schemas.microsoft.com/office/drawing/2014/main" id="{2133A8CC-37A5-47A2-1085-F324A018D994}"/>
                </a:ext>
              </a:extLst>
            </p:cNvPr>
            <p:cNvPicPr>
              <a:picLocks noChangeAspect="1"/>
            </p:cNvPicPr>
            <p:nvPr/>
          </p:nvPicPr>
          <p:blipFill>
            <a:blip r:embed="rId3"/>
            <a:stretch>
              <a:fillRect/>
            </a:stretch>
          </p:blipFill>
          <p:spPr>
            <a:xfrm>
              <a:off x="2051713" y="2190289"/>
              <a:ext cx="2587069" cy="3940810"/>
            </a:xfrm>
            <a:prstGeom prst="rect">
              <a:avLst/>
            </a:prstGeom>
          </p:spPr>
        </p:pic>
        <p:sp>
          <p:nvSpPr>
            <p:cNvPr id="32" name="TextBox 31">
              <a:extLst>
                <a:ext uri="{FF2B5EF4-FFF2-40B4-BE49-F238E27FC236}">
                  <a16:creationId xmlns:a16="http://schemas.microsoft.com/office/drawing/2014/main" id="{C392EE3A-D9D2-F475-7EAB-1C0182C2ABE9}"/>
                </a:ext>
              </a:extLst>
            </p:cNvPr>
            <p:cNvSpPr txBox="1"/>
            <p:nvPr/>
          </p:nvSpPr>
          <p:spPr>
            <a:xfrm>
              <a:off x="2051713" y="1785096"/>
              <a:ext cx="258706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solidFill>
                    <a:schemeClr val="tx2"/>
                  </a:solidFill>
                </a:rPr>
                <a:t>Enhanced control</a:t>
              </a:r>
            </a:p>
          </p:txBody>
        </p:sp>
      </p:grpSp>
      <p:grpSp>
        <p:nvGrpSpPr>
          <p:cNvPr id="37" name="Group 36">
            <a:extLst>
              <a:ext uri="{FF2B5EF4-FFF2-40B4-BE49-F238E27FC236}">
                <a16:creationId xmlns:a16="http://schemas.microsoft.com/office/drawing/2014/main" id="{971E508B-D209-5DDA-DDDF-F5F606035555}"/>
              </a:ext>
            </a:extLst>
          </p:cNvPr>
          <p:cNvGrpSpPr/>
          <p:nvPr/>
        </p:nvGrpSpPr>
        <p:grpSpPr>
          <a:xfrm>
            <a:off x="4802465" y="1508097"/>
            <a:ext cx="2591014" cy="4623003"/>
            <a:chOff x="4802465" y="1508097"/>
            <a:chExt cx="2591014" cy="4623003"/>
          </a:xfrm>
        </p:grpSpPr>
        <p:pic>
          <p:nvPicPr>
            <p:cNvPr id="26" name="Picture 25">
              <a:extLst>
                <a:ext uri="{FF2B5EF4-FFF2-40B4-BE49-F238E27FC236}">
                  <a16:creationId xmlns:a16="http://schemas.microsoft.com/office/drawing/2014/main" id="{FA437620-1039-C1D5-AE55-2CA082859E72}"/>
                </a:ext>
              </a:extLst>
            </p:cNvPr>
            <p:cNvPicPr>
              <a:picLocks noChangeAspect="1"/>
            </p:cNvPicPr>
            <p:nvPr/>
          </p:nvPicPr>
          <p:blipFill>
            <a:blip r:embed="rId4"/>
            <a:stretch>
              <a:fillRect/>
            </a:stretch>
          </p:blipFill>
          <p:spPr>
            <a:xfrm>
              <a:off x="4802465" y="2190289"/>
              <a:ext cx="2587069" cy="3940811"/>
            </a:xfrm>
            <a:prstGeom prst="rect">
              <a:avLst/>
            </a:prstGeom>
          </p:spPr>
        </p:pic>
        <p:sp>
          <p:nvSpPr>
            <p:cNvPr id="33" name="TextBox 32">
              <a:extLst>
                <a:ext uri="{FF2B5EF4-FFF2-40B4-BE49-F238E27FC236}">
                  <a16:creationId xmlns:a16="http://schemas.microsoft.com/office/drawing/2014/main" id="{95EF45C5-CE23-5CA6-48BD-48128A7B1A73}"/>
                </a:ext>
              </a:extLst>
            </p:cNvPr>
            <p:cNvSpPr txBox="1"/>
            <p:nvPr/>
          </p:nvSpPr>
          <p:spPr>
            <a:xfrm>
              <a:off x="4806410" y="1508097"/>
              <a:ext cx="258706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solidFill>
                    <a:schemeClr val="tx2"/>
                  </a:solidFill>
                </a:rPr>
                <a:t>Enhanced personalization</a:t>
              </a:r>
            </a:p>
          </p:txBody>
        </p:sp>
      </p:grpSp>
      <p:grpSp>
        <p:nvGrpSpPr>
          <p:cNvPr id="38" name="Group 37">
            <a:extLst>
              <a:ext uri="{FF2B5EF4-FFF2-40B4-BE49-F238E27FC236}">
                <a16:creationId xmlns:a16="http://schemas.microsoft.com/office/drawing/2014/main" id="{F51DEFDF-A6FA-115B-9057-4DAD49CA0F85}"/>
              </a:ext>
            </a:extLst>
          </p:cNvPr>
          <p:cNvGrpSpPr/>
          <p:nvPr/>
        </p:nvGrpSpPr>
        <p:grpSpPr>
          <a:xfrm>
            <a:off x="7781818" y="1785096"/>
            <a:ext cx="2594958" cy="4330255"/>
            <a:chOff x="7553218" y="1800844"/>
            <a:chExt cx="2594958" cy="4330255"/>
          </a:xfrm>
        </p:grpSpPr>
        <p:pic>
          <p:nvPicPr>
            <p:cNvPr id="30" name="Picture 29">
              <a:extLst>
                <a:ext uri="{FF2B5EF4-FFF2-40B4-BE49-F238E27FC236}">
                  <a16:creationId xmlns:a16="http://schemas.microsoft.com/office/drawing/2014/main" id="{1F50A11C-B4EF-9548-4B82-E87DA30347FB}"/>
                </a:ext>
              </a:extLst>
            </p:cNvPr>
            <p:cNvPicPr>
              <a:picLocks noChangeAspect="1"/>
            </p:cNvPicPr>
            <p:nvPr/>
          </p:nvPicPr>
          <p:blipFill>
            <a:blip r:embed="rId5"/>
            <a:stretch>
              <a:fillRect/>
            </a:stretch>
          </p:blipFill>
          <p:spPr>
            <a:xfrm>
              <a:off x="7553218" y="2190288"/>
              <a:ext cx="2587069" cy="3940811"/>
            </a:xfrm>
            <a:prstGeom prst="rect">
              <a:avLst/>
            </a:prstGeom>
          </p:spPr>
        </p:pic>
        <p:sp>
          <p:nvSpPr>
            <p:cNvPr id="34" name="TextBox 33">
              <a:extLst>
                <a:ext uri="{FF2B5EF4-FFF2-40B4-BE49-F238E27FC236}">
                  <a16:creationId xmlns:a16="http://schemas.microsoft.com/office/drawing/2014/main" id="{DC31B844-DD68-BF2E-65EB-15D9CA0FA3BD}"/>
                </a:ext>
              </a:extLst>
            </p:cNvPr>
            <p:cNvSpPr txBox="1"/>
            <p:nvPr/>
          </p:nvSpPr>
          <p:spPr>
            <a:xfrm>
              <a:off x="7561107" y="1800844"/>
              <a:ext cx="258706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solidFill>
                    <a:schemeClr val="tx2"/>
                  </a:solidFill>
                </a:rPr>
                <a:t>Single Sign-On</a:t>
              </a:r>
            </a:p>
          </p:txBody>
        </p:sp>
      </p:grpSp>
    </p:spTree>
    <p:extLst>
      <p:ext uri="{BB962C8B-B14F-4D97-AF65-F5344CB8AC3E}">
        <p14:creationId xmlns:p14="http://schemas.microsoft.com/office/powerpoint/2010/main" val="6000626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913B148-1C44-6D5E-8090-3755D55B8242}"/>
              </a:ext>
            </a:extLst>
          </p:cNvPr>
          <p:cNvSpPr>
            <a:spLocks noGrp="1"/>
          </p:cNvSpPr>
          <p:nvPr>
            <p:ph type="ftr" sz="quarter" idx="10"/>
          </p:nvPr>
        </p:nvSpPr>
        <p:spPr/>
        <p:txBody>
          <a:bodyPr/>
          <a:lstStyle/>
          <a:p>
            <a:endParaRPr lang="en-US"/>
          </a:p>
        </p:txBody>
      </p:sp>
      <p:sp>
        <p:nvSpPr>
          <p:cNvPr id="3" name="Slide Number Placeholder 2">
            <a:extLst>
              <a:ext uri="{FF2B5EF4-FFF2-40B4-BE49-F238E27FC236}">
                <a16:creationId xmlns:a16="http://schemas.microsoft.com/office/drawing/2014/main" id="{2FCB36E7-47E8-96A9-8A12-2E843446B43B}"/>
              </a:ext>
            </a:extLst>
          </p:cNvPr>
          <p:cNvSpPr>
            <a:spLocks noGrp="1"/>
          </p:cNvSpPr>
          <p:nvPr>
            <p:ph type="sldNum" sz="quarter" idx="11"/>
          </p:nvPr>
        </p:nvSpPr>
        <p:spPr/>
        <p:txBody>
          <a:bodyPr/>
          <a:lstStyle/>
          <a:p>
            <a:fld id="{DDF263A7-6F07-4702-BDA8-A38984C6EF62}" type="slidenum">
              <a:rPr lang="en-US" smtClean="0"/>
              <a:pPr/>
              <a:t>23</a:t>
            </a:fld>
            <a:endParaRPr lang="en-US"/>
          </a:p>
        </p:txBody>
      </p:sp>
      <p:sp>
        <p:nvSpPr>
          <p:cNvPr id="4" name="Rectangle 3">
            <a:extLst>
              <a:ext uri="{FF2B5EF4-FFF2-40B4-BE49-F238E27FC236}">
                <a16:creationId xmlns:a16="http://schemas.microsoft.com/office/drawing/2014/main" id="{340BFDCC-6040-73AB-C84D-D442A3BCB7FD}"/>
              </a:ext>
            </a:extLst>
          </p:cNvPr>
          <p:cNvSpPr/>
          <p:nvPr>
            <p:custDataLst>
              <p:tags r:id="rId1"/>
            </p:custDataLst>
          </p:nvPr>
        </p:nvSpPr>
        <p:spPr>
          <a:xfrm>
            <a:off x="-1588" y="-15938"/>
            <a:ext cx="12193588" cy="6873938"/>
          </a:xfrm>
          <a:prstGeom prst="rect">
            <a:avLst/>
          </a:prstGeom>
          <a:solidFill>
            <a:srgbClr val="292F4D"/>
          </a:solidFill>
          <a:ln w="10795" cap="flat" cmpd="sng" algn="ctr">
            <a:noFill/>
            <a:prstDash val="solid"/>
            <a:round/>
            <a:headEnd type="none" w="med" len="med"/>
            <a:tailEnd type="none" w="med" len="med"/>
          </a:ln>
        </p:spPr>
        <p:txBody>
          <a:bodyPr anchor="ctr"/>
          <a:lstStyle/>
          <a:p>
            <a:pPr algn="ctr" fontAlgn="auto"/>
            <a:endParaRPr lang="nl-BE"/>
          </a:p>
        </p:txBody>
      </p:sp>
      <p:grpSp>
        <p:nvGrpSpPr>
          <p:cNvPr id="9" name="Group 8">
            <a:extLst>
              <a:ext uri="{FF2B5EF4-FFF2-40B4-BE49-F238E27FC236}">
                <a16:creationId xmlns:a16="http://schemas.microsoft.com/office/drawing/2014/main" id="{7408E93A-4EFE-A567-E02D-D8721A72EFCB}"/>
              </a:ext>
            </a:extLst>
          </p:cNvPr>
          <p:cNvGrpSpPr/>
          <p:nvPr/>
        </p:nvGrpSpPr>
        <p:grpSpPr>
          <a:xfrm>
            <a:off x="1575112" y="1390649"/>
            <a:ext cx="3195116" cy="1930301"/>
            <a:chOff x="1422989" y="1703869"/>
            <a:chExt cx="3459713" cy="2090155"/>
          </a:xfrm>
        </p:grpSpPr>
        <p:grpSp>
          <p:nvGrpSpPr>
            <p:cNvPr id="23" name="Group 22">
              <a:extLst>
                <a:ext uri="{FF2B5EF4-FFF2-40B4-BE49-F238E27FC236}">
                  <a16:creationId xmlns:a16="http://schemas.microsoft.com/office/drawing/2014/main" id="{A1923BF9-4473-EC31-582A-CF1F64064269}"/>
                </a:ext>
              </a:extLst>
            </p:cNvPr>
            <p:cNvGrpSpPr/>
            <p:nvPr/>
          </p:nvGrpSpPr>
          <p:grpSpPr>
            <a:xfrm rot="21372869">
              <a:off x="1519843" y="3172196"/>
              <a:ext cx="3362859" cy="621828"/>
              <a:chOff x="1008406" y="3725008"/>
              <a:chExt cx="3889788" cy="719262"/>
            </a:xfrm>
          </p:grpSpPr>
          <p:sp>
            <p:nvSpPr>
              <p:cNvPr id="15" name="Isosceles Triangle 14">
                <a:extLst>
                  <a:ext uri="{FF2B5EF4-FFF2-40B4-BE49-F238E27FC236}">
                    <a16:creationId xmlns:a16="http://schemas.microsoft.com/office/drawing/2014/main" id="{3229A9C3-8EC6-076E-66CB-1AEDB80002ED}"/>
                  </a:ext>
                </a:extLst>
              </p:cNvPr>
              <p:cNvSpPr/>
              <p:nvPr/>
            </p:nvSpPr>
            <p:spPr>
              <a:xfrm rot="9900000">
                <a:off x="1008406" y="3788037"/>
                <a:ext cx="1522547" cy="617348"/>
              </a:xfrm>
              <a:prstGeom prst="triangle">
                <a:avLst/>
              </a:prstGeom>
              <a:solidFill>
                <a:srgbClr val="E8E9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a:p>
                <a:pPr algn="ctr"/>
                <a:endParaRPr lang="en-US"/>
              </a:p>
              <a:p>
                <a:pPr algn="ctr"/>
                <a:endParaRPr lang="en-US"/>
              </a:p>
              <a:p>
                <a:pPr algn="ctr"/>
                <a:endParaRPr lang="en-US"/>
              </a:p>
              <a:p>
                <a:pPr algn="ctr"/>
                <a:endParaRPr lang="en-BE"/>
              </a:p>
            </p:txBody>
          </p:sp>
          <p:sp>
            <p:nvSpPr>
              <p:cNvPr id="16" name="Isosceles Triangle 15">
                <a:extLst>
                  <a:ext uri="{FF2B5EF4-FFF2-40B4-BE49-F238E27FC236}">
                    <a16:creationId xmlns:a16="http://schemas.microsoft.com/office/drawing/2014/main" id="{3B87D8C2-5A27-29D1-A16C-BA1BD6DC783C}"/>
                  </a:ext>
                </a:extLst>
              </p:cNvPr>
              <p:cNvSpPr/>
              <p:nvPr/>
            </p:nvSpPr>
            <p:spPr>
              <a:xfrm rot="11836604">
                <a:off x="1464993" y="3725008"/>
                <a:ext cx="1913303" cy="617348"/>
              </a:xfrm>
              <a:prstGeom prst="triangle">
                <a:avLst/>
              </a:prstGeom>
              <a:solidFill>
                <a:srgbClr val="E8E9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a:p>
                <a:pPr algn="ctr"/>
                <a:endParaRPr lang="en-US"/>
              </a:p>
              <a:p>
                <a:pPr algn="ctr"/>
                <a:endParaRPr lang="en-US"/>
              </a:p>
              <a:p>
                <a:pPr algn="ctr"/>
                <a:endParaRPr lang="en-US"/>
              </a:p>
              <a:p>
                <a:pPr algn="ctr"/>
                <a:endParaRPr lang="en-BE"/>
              </a:p>
            </p:txBody>
          </p:sp>
          <p:sp>
            <p:nvSpPr>
              <p:cNvPr id="17" name="Isosceles Triangle 16">
                <a:extLst>
                  <a:ext uri="{FF2B5EF4-FFF2-40B4-BE49-F238E27FC236}">
                    <a16:creationId xmlns:a16="http://schemas.microsoft.com/office/drawing/2014/main" id="{B83EC05A-D91F-0E39-7766-73A4461B7616}"/>
                  </a:ext>
                </a:extLst>
              </p:cNvPr>
              <p:cNvSpPr/>
              <p:nvPr/>
            </p:nvSpPr>
            <p:spPr>
              <a:xfrm rot="10800000">
                <a:off x="3269243" y="3988314"/>
                <a:ext cx="1628951" cy="455956"/>
              </a:xfrm>
              <a:prstGeom prst="triangle">
                <a:avLst/>
              </a:prstGeom>
              <a:solidFill>
                <a:srgbClr val="E8E9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a:p>
                <a:pPr algn="ctr"/>
                <a:endParaRPr lang="en-US"/>
              </a:p>
              <a:p>
                <a:pPr algn="ctr"/>
                <a:endParaRPr lang="en-US"/>
              </a:p>
              <a:p>
                <a:pPr algn="ctr"/>
                <a:endParaRPr lang="en-US"/>
              </a:p>
              <a:p>
                <a:pPr algn="ctr"/>
                <a:endParaRPr lang="en-BE"/>
              </a:p>
            </p:txBody>
          </p:sp>
        </p:grpSp>
        <p:pic>
          <p:nvPicPr>
            <p:cNvPr id="7" name="Picture 6">
              <a:extLst>
                <a:ext uri="{FF2B5EF4-FFF2-40B4-BE49-F238E27FC236}">
                  <a16:creationId xmlns:a16="http://schemas.microsoft.com/office/drawing/2014/main" id="{E6DD21CD-211C-DE33-BCF8-7CAFDAADAD06}"/>
                </a:ext>
              </a:extLst>
            </p:cNvPr>
            <p:cNvPicPr>
              <a:picLocks noChangeAspect="1"/>
            </p:cNvPicPr>
            <p:nvPr/>
          </p:nvPicPr>
          <p:blipFill rotWithShape="1">
            <a:blip r:embed="rId4"/>
            <a:srcRect t="39181" b="27701"/>
            <a:stretch/>
          </p:blipFill>
          <p:spPr>
            <a:xfrm rot="21369042">
              <a:off x="1422989" y="1703869"/>
              <a:ext cx="3386215" cy="1708294"/>
            </a:xfrm>
            <a:prstGeom prst="rect">
              <a:avLst/>
            </a:prstGeom>
          </p:spPr>
        </p:pic>
      </p:grpSp>
      <p:grpSp>
        <p:nvGrpSpPr>
          <p:cNvPr id="10" name="Group 9">
            <a:extLst>
              <a:ext uri="{FF2B5EF4-FFF2-40B4-BE49-F238E27FC236}">
                <a16:creationId xmlns:a16="http://schemas.microsoft.com/office/drawing/2014/main" id="{E1810EA8-5BC8-166C-66F2-AF4B4D3848F7}"/>
              </a:ext>
            </a:extLst>
          </p:cNvPr>
          <p:cNvGrpSpPr/>
          <p:nvPr/>
        </p:nvGrpSpPr>
        <p:grpSpPr>
          <a:xfrm>
            <a:off x="1585238" y="4071919"/>
            <a:ext cx="3166542" cy="1751810"/>
            <a:chOff x="1527312" y="4438775"/>
            <a:chExt cx="3428774" cy="1896883"/>
          </a:xfrm>
        </p:grpSpPr>
        <p:grpSp>
          <p:nvGrpSpPr>
            <p:cNvPr id="22" name="Group 21">
              <a:extLst>
                <a:ext uri="{FF2B5EF4-FFF2-40B4-BE49-F238E27FC236}">
                  <a16:creationId xmlns:a16="http://schemas.microsoft.com/office/drawing/2014/main" id="{025314F5-ADB4-D1FD-1CC3-EA088CFA841E}"/>
                </a:ext>
              </a:extLst>
            </p:cNvPr>
            <p:cNvGrpSpPr/>
            <p:nvPr/>
          </p:nvGrpSpPr>
          <p:grpSpPr>
            <a:xfrm rot="159746">
              <a:off x="1548262" y="4438775"/>
              <a:ext cx="3407824" cy="1409037"/>
              <a:chOff x="954453" y="4357134"/>
              <a:chExt cx="3941793" cy="1629818"/>
            </a:xfrm>
          </p:grpSpPr>
          <p:sp>
            <p:nvSpPr>
              <p:cNvPr id="18" name="Isosceles Triangle 17">
                <a:extLst>
                  <a:ext uri="{FF2B5EF4-FFF2-40B4-BE49-F238E27FC236}">
                    <a16:creationId xmlns:a16="http://schemas.microsoft.com/office/drawing/2014/main" id="{A13FE5FE-66FF-0176-D3D3-4BE1D653B9C5}"/>
                  </a:ext>
                </a:extLst>
              </p:cNvPr>
              <p:cNvSpPr/>
              <p:nvPr/>
            </p:nvSpPr>
            <p:spPr>
              <a:xfrm rot="5400000">
                <a:off x="1042636" y="4270662"/>
                <a:ext cx="1628107" cy="1804473"/>
              </a:xfrm>
              <a:prstGeom prst="triangle">
                <a:avLst/>
              </a:prstGeom>
              <a:solidFill>
                <a:srgbClr val="E8E9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a:p>
                <a:pPr algn="ctr"/>
                <a:endParaRPr lang="en-US"/>
              </a:p>
              <a:p>
                <a:pPr algn="ctr"/>
                <a:endParaRPr lang="en-US"/>
              </a:p>
              <a:p>
                <a:pPr algn="ctr"/>
                <a:endParaRPr lang="en-US"/>
              </a:p>
              <a:p>
                <a:pPr algn="ctr"/>
                <a:endParaRPr lang="en-BE"/>
              </a:p>
            </p:txBody>
          </p:sp>
          <p:sp>
            <p:nvSpPr>
              <p:cNvPr id="19" name="Isosceles Triangle 18">
                <a:extLst>
                  <a:ext uri="{FF2B5EF4-FFF2-40B4-BE49-F238E27FC236}">
                    <a16:creationId xmlns:a16="http://schemas.microsoft.com/office/drawing/2014/main" id="{87040CD0-C489-844E-D730-5619DA4EC683}"/>
                  </a:ext>
                </a:extLst>
              </p:cNvPr>
              <p:cNvSpPr/>
              <p:nvPr/>
            </p:nvSpPr>
            <p:spPr>
              <a:xfrm rot="21336599">
                <a:off x="1627983" y="4443844"/>
                <a:ext cx="1048150" cy="617348"/>
              </a:xfrm>
              <a:prstGeom prst="triangle">
                <a:avLst/>
              </a:prstGeom>
              <a:solidFill>
                <a:srgbClr val="E8E9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a:p>
                <a:pPr algn="ctr"/>
                <a:endParaRPr lang="en-US"/>
              </a:p>
              <a:p>
                <a:pPr algn="ctr"/>
                <a:endParaRPr lang="en-US"/>
              </a:p>
              <a:p>
                <a:pPr algn="ctr"/>
                <a:endParaRPr lang="en-US"/>
              </a:p>
              <a:p>
                <a:pPr algn="ctr"/>
                <a:endParaRPr lang="en-BE"/>
              </a:p>
            </p:txBody>
          </p:sp>
          <p:sp>
            <p:nvSpPr>
              <p:cNvPr id="20" name="Isosceles Triangle 19">
                <a:extLst>
                  <a:ext uri="{FF2B5EF4-FFF2-40B4-BE49-F238E27FC236}">
                    <a16:creationId xmlns:a16="http://schemas.microsoft.com/office/drawing/2014/main" id="{164C39E0-BA10-FFEC-CF43-A4CD7ED4F2B1}"/>
                  </a:ext>
                </a:extLst>
              </p:cNvPr>
              <p:cNvSpPr/>
              <p:nvPr/>
            </p:nvSpPr>
            <p:spPr>
              <a:xfrm rot="325811">
                <a:off x="1784163" y="4398922"/>
                <a:ext cx="2917215" cy="617348"/>
              </a:xfrm>
              <a:prstGeom prst="triangle">
                <a:avLst/>
              </a:prstGeom>
              <a:solidFill>
                <a:srgbClr val="E8E9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a:p>
                <a:pPr algn="ctr"/>
                <a:endParaRPr lang="en-US"/>
              </a:p>
              <a:p>
                <a:pPr algn="ctr"/>
                <a:endParaRPr lang="en-US"/>
              </a:p>
              <a:p>
                <a:pPr algn="ctr"/>
                <a:endParaRPr lang="en-US"/>
              </a:p>
              <a:p>
                <a:pPr algn="ctr"/>
                <a:endParaRPr lang="en-BE"/>
              </a:p>
            </p:txBody>
          </p:sp>
          <p:sp>
            <p:nvSpPr>
              <p:cNvPr id="21" name="Isosceles Triangle 20">
                <a:extLst>
                  <a:ext uri="{FF2B5EF4-FFF2-40B4-BE49-F238E27FC236}">
                    <a16:creationId xmlns:a16="http://schemas.microsoft.com/office/drawing/2014/main" id="{B7CC8F1C-22E6-8828-7445-7D39B51A9EF4}"/>
                  </a:ext>
                </a:extLst>
              </p:cNvPr>
              <p:cNvSpPr/>
              <p:nvPr/>
            </p:nvSpPr>
            <p:spPr>
              <a:xfrm rot="5400000" flipV="1">
                <a:off x="3588505" y="4446098"/>
                <a:ext cx="1396705" cy="1218777"/>
              </a:xfrm>
              <a:prstGeom prst="triangle">
                <a:avLst/>
              </a:prstGeom>
              <a:solidFill>
                <a:srgbClr val="E8E9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a:p>
                <a:pPr algn="ctr"/>
                <a:endParaRPr lang="en-US"/>
              </a:p>
              <a:p>
                <a:pPr algn="ctr"/>
                <a:endParaRPr lang="en-US"/>
              </a:p>
              <a:p>
                <a:pPr algn="ctr"/>
                <a:endParaRPr lang="en-US"/>
              </a:p>
              <a:p>
                <a:pPr algn="ctr"/>
                <a:endParaRPr lang="en-BE"/>
              </a:p>
            </p:txBody>
          </p:sp>
        </p:grpSp>
        <p:pic>
          <p:nvPicPr>
            <p:cNvPr id="8" name="Picture 7">
              <a:extLst>
                <a:ext uri="{FF2B5EF4-FFF2-40B4-BE49-F238E27FC236}">
                  <a16:creationId xmlns:a16="http://schemas.microsoft.com/office/drawing/2014/main" id="{BF4F8142-E7EA-B14F-605D-93D62535D8B7}"/>
                </a:ext>
              </a:extLst>
            </p:cNvPr>
            <p:cNvPicPr>
              <a:picLocks noChangeAspect="1"/>
            </p:cNvPicPr>
            <p:nvPr/>
          </p:nvPicPr>
          <p:blipFill rotWithShape="1">
            <a:blip r:embed="rId4"/>
            <a:srcRect t="72234"/>
            <a:stretch/>
          </p:blipFill>
          <p:spPr>
            <a:xfrm rot="175952">
              <a:off x="1527312" y="4892832"/>
              <a:ext cx="3411255" cy="1442826"/>
            </a:xfrm>
            <a:prstGeom prst="rect">
              <a:avLst/>
            </a:prstGeom>
          </p:spPr>
        </p:pic>
      </p:grpSp>
      <p:pic>
        <p:nvPicPr>
          <p:cNvPr id="24" name="Picture 23" descr="Logo&#10;&#10;Description automatically generated">
            <a:extLst>
              <a:ext uri="{FF2B5EF4-FFF2-40B4-BE49-F238E27FC236}">
                <a16:creationId xmlns:a16="http://schemas.microsoft.com/office/drawing/2014/main" id="{7A84FAA1-38A7-DD4C-C3E1-B672A4BE1561}"/>
              </a:ext>
            </a:extLst>
          </p:cNvPr>
          <p:cNvPicPr>
            <a:picLocks noChangeAspect="1"/>
          </p:cNvPicPr>
          <p:nvPr/>
        </p:nvPicPr>
        <p:blipFill rotWithShape="1">
          <a:blip r:embed="rId5">
            <a:extLst>
              <a:ext uri="{28A0092B-C50C-407E-A947-70E740481C1C}">
                <a14:useLocalDpi xmlns:a14="http://schemas.microsoft.com/office/drawing/2010/main" val="0"/>
              </a:ext>
            </a:extLst>
          </a:blip>
          <a:srcRect l="30722" r="27740"/>
          <a:stretch/>
        </p:blipFill>
        <p:spPr>
          <a:xfrm>
            <a:off x="2571803" y="2978069"/>
            <a:ext cx="1225477" cy="1292073"/>
          </a:xfrm>
          <a:prstGeom prst="rect">
            <a:avLst/>
          </a:prstGeom>
        </p:spPr>
      </p:pic>
      <p:sp>
        <p:nvSpPr>
          <p:cNvPr id="11" name="Rectangle 10">
            <a:extLst>
              <a:ext uri="{FF2B5EF4-FFF2-40B4-BE49-F238E27FC236}">
                <a16:creationId xmlns:a16="http://schemas.microsoft.com/office/drawing/2014/main" id="{312D8099-D194-02D5-18D4-98D2ABC05384}"/>
              </a:ext>
            </a:extLst>
          </p:cNvPr>
          <p:cNvSpPr/>
          <p:nvPr/>
        </p:nvSpPr>
        <p:spPr>
          <a:xfrm>
            <a:off x="7343122" y="4414181"/>
            <a:ext cx="720000" cy="244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2" name="Rectangle 11">
            <a:extLst>
              <a:ext uri="{FF2B5EF4-FFF2-40B4-BE49-F238E27FC236}">
                <a16:creationId xmlns:a16="http://schemas.microsoft.com/office/drawing/2014/main" id="{8975AFDC-4343-9C5C-ED6F-64A4BFC41412}"/>
              </a:ext>
            </a:extLst>
          </p:cNvPr>
          <p:cNvSpPr/>
          <p:nvPr/>
        </p:nvSpPr>
        <p:spPr>
          <a:xfrm>
            <a:off x="8314557" y="2182181"/>
            <a:ext cx="720000" cy="46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3" name="Rectangle 12">
            <a:extLst>
              <a:ext uri="{FF2B5EF4-FFF2-40B4-BE49-F238E27FC236}">
                <a16:creationId xmlns:a16="http://schemas.microsoft.com/office/drawing/2014/main" id="{EA5A45E6-DE5E-1163-21F3-0A1233DB2C21}"/>
              </a:ext>
            </a:extLst>
          </p:cNvPr>
          <p:cNvSpPr/>
          <p:nvPr/>
        </p:nvSpPr>
        <p:spPr>
          <a:xfrm>
            <a:off x="9290278" y="1822181"/>
            <a:ext cx="720000" cy="504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grpSp>
        <p:nvGrpSpPr>
          <p:cNvPr id="34" name="Group 33">
            <a:extLst>
              <a:ext uri="{FF2B5EF4-FFF2-40B4-BE49-F238E27FC236}">
                <a16:creationId xmlns:a16="http://schemas.microsoft.com/office/drawing/2014/main" id="{9C514A34-BF82-802A-64E4-D3DEB53F4716}"/>
              </a:ext>
            </a:extLst>
          </p:cNvPr>
          <p:cNvGrpSpPr/>
          <p:nvPr/>
        </p:nvGrpSpPr>
        <p:grpSpPr>
          <a:xfrm>
            <a:off x="5799926" y="338375"/>
            <a:ext cx="5749262" cy="369332"/>
            <a:chOff x="4468491" y="504172"/>
            <a:chExt cx="5749262" cy="369332"/>
          </a:xfrm>
        </p:grpSpPr>
        <p:sp>
          <p:nvSpPr>
            <p:cNvPr id="29" name="TextBox 28">
              <a:extLst>
                <a:ext uri="{FF2B5EF4-FFF2-40B4-BE49-F238E27FC236}">
                  <a16:creationId xmlns:a16="http://schemas.microsoft.com/office/drawing/2014/main" id="{6B2BE12F-025A-B6CC-F8D4-7299909262B9}"/>
                </a:ext>
              </a:extLst>
            </p:cNvPr>
            <p:cNvSpPr txBox="1"/>
            <p:nvPr/>
          </p:nvSpPr>
          <p:spPr>
            <a:xfrm>
              <a:off x="4468491" y="504172"/>
              <a:ext cx="574926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solidFill>
                    <a:schemeClr val="tx2"/>
                  </a:solidFill>
                </a:rPr>
                <a:t>Proportion of users opting for Solid over			login </a:t>
              </a:r>
            </a:p>
          </p:txBody>
        </p:sp>
        <p:grpSp>
          <p:nvGrpSpPr>
            <p:cNvPr id="33" name="Group 32">
              <a:extLst>
                <a:ext uri="{FF2B5EF4-FFF2-40B4-BE49-F238E27FC236}">
                  <a16:creationId xmlns:a16="http://schemas.microsoft.com/office/drawing/2014/main" id="{35B6FBE6-0EE6-FC0E-A262-289D64531E7A}"/>
                </a:ext>
              </a:extLst>
            </p:cNvPr>
            <p:cNvGrpSpPr/>
            <p:nvPr/>
          </p:nvGrpSpPr>
          <p:grpSpPr>
            <a:xfrm>
              <a:off x="8632357" y="567470"/>
              <a:ext cx="867569" cy="251152"/>
              <a:chOff x="6278025" y="2108428"/>
              <a:chExt cx="927704" cy="268560"/>
            </a:xfrm>
          </p:grpSpPr>
          <p:pic>
            <p:nvPicPr>
              <p:cNvPr id="30" name="Picture 2">
                <a:extLst>
                  <a:ext uri="{FF2B5EF4-FFF2-40B4-BE49-F238E27FC236}">
                    <a16:creationId xmlns:a16="http://schemas.microsoft.com/office/drawing/2014/main" id="{B96478B0-EB1F-CA3F-537C-0B39D712059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78025" y="2115589"/>
                <a:ext cx="256316" cy="26139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a:extLst>
                  <a:ext uri="{FF2B5EF4-FFF2-40B4-BE49-F238E27FC236}">
                    <a16:creationId xmlns:a16="http://schemas.microsoft.com/office/drawing/2014/main" id="{56A5962F-6E74-BA66-409A-52046079214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84783" y="2108428"/>
                <a:ext cx="220946" cy="262438"/>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6">
                <a:extLst>
                  <a:ext uri="{FF2B5EF4-FFF2-40B4-BE49-F238E27FC236}">
                    <a16:creationId xmlns:a16="http://schemas.microsoft.com/office/drawing/2014/main" id="{D9B8D57E-5C37-466D-2371-CE13330FEF4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31404" y="2114550"/>
                <a:ext cx="256316" cy="256316"/>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35" name="TextBox 34">
            <a:extLst>
              <a:ext uri="{FF2B5EF4-FFF2-40B4-BE49-F238E27FC236}">
                <a16:creationId xmlns:a16="http://schemas.microsoft.com/office/drawing/2014/main" id="{AB847D58-4261-A37D-0E0C-016C7F6D9DC3}"/>
              </a:ext>
            </a:extLst>
          </p:cNvPr>
          <p:cNvSpPr txBox="1"/>
          <p:nvPr/>
        </p:nvSpPr>
        <p:spPr>
          <a:xfrm>
            <a:off x="7407207" y="4402513"/>
            <a:ext cx="593432" cy="369332"/>
          </a:xfrm>
          <a:prstGeom prst="rect">
            <a:avLst/>
          </a:prstGeom>
          <a:noFill/>
        </p:spPr>
        <p:txBody>
          <a:bodyPr wrap="none" rtlCol="0">
            <a:spAutoFit/>
          </a:bodyPr>
          <a:lstStyle/>
          <a:p>
            <a:r>
              <a:rPr lang="en-US">
                <a:solidFill>
                  <a:schemeClr val="bg1"/>
                </a:solidFill>
              </a:rPr>
              <a:t>34%</a:t>
            </a:r>
            <a:endParaRPr lang="en-BE">
              <a:solidFill>
                <a:schemeClr val="bg1"/>
              </a:solidFill>
            </a:endParaRPr>
          </a:p>
        </p:txBody>
      </p:sp>
      <p:sp>
        <p:nvSpPr>
          <p:cNvPr id="36" name="TextBox 35">
            <a:extLst>
              <a:ext uri="{FF2B5EF4-FFF2-40B4-BE49-F238E27FC236}">
                <a16:creationId xmlns:a16="http://schemas.microsoft.com/office/drawing/2014/main" id="{F3EFC251-F8CE-6214-88B4-0E81ECB9BCEA}"/>
              </a:ext>
            </a:extLst>
          </p:cNvPr>
          <p:cNvSpPr txBox="1"/>
          <p:nvPr/>
        </p:nvSpPr>
        <p:spPr>
          <a:xfrm>
            <a:off x="8378642" y="2172135"/>
            <a:ext cx="599651" cy="369332"/>
          </a:xfrm>
          <a:prstGeom prst="rect">
            <a:avLst/>
          </a:prstGeom>
          <a:noFill/>
        </p:spPr>
        <p:txBody>
          <a:bodyPr wrap="none" rtlCol="0">
            <a:spAutoFit/>
          </a:bodyPr>
          <a:lstStyle/>
          <a:p>
            <a:r>
              <a:rPr lang="en-US">
                <a:solidFill>
                  <a:schemeClr val="bg1"/>
                </a:solidFill>
              </a:rPr>
              <a:t>65%</a:t>
            </a:r>
            <a:endParaRPr lang="en-BE">
              <a:solidFill>
                <a:schemeClr val="bg1"/>
              </a:solidFill>
            </a:endParaRPr>
          </a:p>
        </p:txBody>
      </p:sp>
      <p:sp>
        <p:nvSpPr>
          <p:cNvPr id="37" name="TextBox 36">
            <a:extLst>
              <a:ext uri="{FF2B5EF4-FFF2-40B4-BE49-F238E27FC236}">
                <a16:creationId xmlns:a16="http://schemas.microsoft.com/office/drawing/2014/main" id="{49ADF221-3C67-A853-10F9-9B5A28056257}"/>
              </a:ext>
            </a:extLst>
          </p:cNvPr>
          <p:cNvSpPr txBox="1"/>
          <p:nvPr/>
        </p:nvSpPr>
        <p:spPr>
          <a:xfrm>
            <a:off x="9350452" y="1825979"/>
            <a:ext cx="588623" cy="369332"/>
          </a:xfrm>
          <a:prstGeom prst="rect">
            <a:avLst/>
          </a:prstGeom>
          <a:noFill/>
        </p:spPr>
        <p:txBody>
          <a:bodyPr wrap="none" rtlCol="0">
            <a:spAutoFit/>
          </a:bodyPr>
          <a:lstStyle/>
          <a:p>
            <a:r>
              <a:rPr lang="en-US"/>
              <a:t>70%</a:t>
            </a:r>
            <a:endParaRPr lang="en-BE"/>
          </a:p>
        </p:txBody>
      </p:sp>
      <p:grpSp>
        <p:nvGrpSpPr>
          <p:cNvPr id="44" name="Group 43">
            <a:extLst>
              <a:ext uri="{FF2B5EF4-FFF2-40B4-BE49-F238E27FC236}">
                <a16:creationId xmlns:a16="http://schemas.microsoft.com/office/drawing/2014/main" id="{6E8B88AD-3BE5-ACE4-788D-50629F1629E5}"/>
              </a:ext>
            </a:extLst>
          </p:cNvPr>
          <p:cNvGrpSpPr/>
          <p:nvPr/>
        </p:nvGrpSpPr>
        <p:grpSpPr>
          <a:xfrm>
            <a:off x="5471767" y="3446256"/>
            <a:ext cx="2587069" cy="962091"/>
            <a:chOff x="5471767" y="3446256"/>
            <a:chExt cx="2587069" cy="962091"/>
          </a:xfrm>
        </p:grpSpPr>
        <p:pic>
          <p:nvPicPr>
            <p:cNvPr id="38" name="Picture 37">
              <a:extLst>
                <a:ext uri="{FF2B5EF4-FFF2-40B4-BE49-F238E27FC236}">
                  <a16:creationId xmlns:a16="http://schemas.microsoft.com/office/drawing/2014/main" id="{6FB30B37-96C1-092E-9A34-019F75286D7E}"/>
                </a:ext>
              </a:extLst>
            </p:cNvPr>
            <p:cNvPicPr>
              <a:picLocks noChangeAspect="1"/>
            </p:cNvPicPr>
            <p:nvPr/>
          </p:nvPicPr>
          <p:blipFill rotWithShape="1">
            <a:blip r:embed="rId4"/>
            <a:srcRect t="19883" b="59508"/>
            <a:stretch/>
          </p:blipFill>
          <p:spPr>
            <a:xfrm>
              <a:off x="5471767" y="3446256"/>
              <a:ext cx="2587069" cy="812143"/>
            </a:xfrm>
            <a:prstGeom prst="rect">
              <a:avLst/>
            </a:prstGeom>
          </p:spPr>
        </p:pic>
        <p:sp>
          <p:nvSpPr>
            <p:cNvPr id="41" name="Isosceles Triangle 40">
              <a:extLst>
                <a:ext uri="{FF2B5EF4-FFF2-40B4-BE49-F238E27FC236}">
                  <a16:creationId xmlns:a16="http://schemas.microsoft.com/office/drawing/2014/main" id="{51C9EB62-1C19-7F50-F34C-E6C36F4F61CB}"/>
                </a:ext>
              </a:extLst>
            </p:cNvPr>
            <p:cNvSpPr/>
            <p:nvPr/>
          </p:nvSpPr>
          <p:spPr>
            <a:xfrm rot="10800000">
              <a:off x="7601991" y="4258399"/>
              <a:ext cx="190900" cy="149948"/>
            </a:xfrm>
            <a:prstGeom prst="triangle">
              <a:avLst/>
            </a:prstGeom>
            <a:solidFill>
              <a:srgbClr val="E8E9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grpSp>
      <p:grpSp>
        <p:nvGrpSpPr>
          <p:cNvPr id="45" name="Group 44">
            <a:extLst>
              <a:ext uri="{FF2B5EF4-FFF2-40B4-BE49-F238E27FC236}">
                <a16:creationId xmlns:a16="http://schemas.microsoft.com/office/drawing/2014/main" id="{BDC15AF8-4827-5298-3E81-ED7979272FD8}"/>
              </a:ext>
            </a:extLst>
          </p:cNvPr>
          <p:cNvGrpSpPr/>
          <p:nvPr/>
        </p:nvGrpSpPr>
        <p:grpSpPr>
          <a:xfrm>
            <a:off x="6447488" y="1304273"/>
            <a:ext cx="2587069" cy="877036"/>
            <a:chOff x="6447488" y="1304273"/>
            <a:chExt cx="2587069" cy="877036"/>
          </a:xfrm>
        </p:grpSpPr>
        <p:pic>
          <p:nvPicPr>
            <p:cNvPr id="39" name="Picture 38">
              <a:extLst>
                <a:ext uri="{FF2B5EF4-FFF2-40B4-BE49-F238E27FC236}">
                  <a16:creationId xmlns:a16="http://schemas.microsoft.com/office/drawing/2014/main" id="{B96D027C-F8F8-FBA9-2DEB-CB916B30AB38}"/>
                </a:ext>
              </a:extLst>
            </p:cNvPr>
            <p:cNvPicPr>
              <a:picLocks noChangeAspect="1"/>
            </p:cNvPicPr>
            <p:nvPr/>
          </p:nvPicPr>
          <p:blipFill rotWithShape="1">
            <a:blip r:embed="rId9"/>
            <a:srcRect t="19990" b="61558"/>
            <a:stretch/>
          </p:blipFill>
          <p:spPr>
            <a:xfrm>
              <a:off x="6447488" y="1304273"/>
              <a:ext cx="2587069" cy="727156"/>
            </a:xfrm>
            <a:prstGeom prst="rect">
              <a:avLst/>
            </a:prstGeom>
          </p:spPr>
        </p:pic>
        <p:sp>
          <p:nvSpPr>
            <p:cNvPr id="42" name="Isosceles Triangle 41">
              <a:extLst>
                <a:ext uri="{FF2B5EF4-FFF2-40B4-BE49-F238E27FC236}">
                  <a16:creationId xmlns:a16="http://schemas.microsoft.com/office/drawing/2014/main" id="{8F2325AF-AD1D-F7B5-58E8-3F765B60AE01}"/>
                </a:ext>
              </a:extLst>
            </p:cNvPr>
            <p:cNvSpPr/>
            <p:nvPr/>
          </p:nvSpPr>
          <p:spPr>
            <a:xfrm rot="10800000">
              <a:off x="8579107" y="2031361"/>
              <a:ext cx="190900" cy="149948"/>
            </a:xfrm>
            <a:prstGeom prst="triangle">
              <a:avLst/>
            </a:prstGeom>
            <a:solidFill>
              <a:srgbClr val="E8E9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grpSp>
      <p:grpSp>
        <p:nvGrpSpPr>
          <p:cNvPr id="46" name="Group 45">
            <a:extLst>
              <a:ext uri="{FF2B5EF4-FFF2-40B4-BE49-F238E27FC236}">
                <a16:creationId xmlns:a16="http://schemas.microsoft.com/office/drawing/2014/main" id="{95C1C525-66A4-9252-BE39-8219DBBF53DF}"/>
              </a:ext>
            </a:extLst>
          </p:cNvPr>
          <p:cNvGrpSpPr/>
          <p:nvPr/>
        </p:nvGrpSpPr>
        <p:grpSpPr>
          <a:xfrm>
            <a:off x="9290278" y="1090618"/>
            <a:ext cx="2587069" cy="729664"/>
            <a:chOff x="9290278" y="1090618"/>
            <a:chExt cx="2587069" cy="729664"/>
          </a:xfrm>
        </p:grpSpPr>
        <p:pic>
          <p:nvPicPr>
            <p:cNvPr id="40" name="Picture 39">
              <a:extLst>
                <a:ext uri="{FF2B5EF4-FFF2-40B4-BE49-F238E27FC236}">
                  <a16:creationId xmlns:a16="http://schemas.microsoft.com/office/drawing/2014/main" id="{692A91FD-C261-FA84-60A2-7522CD1480F3}"/>
                </a:ext>
              </a:extLst>
            </p:cNvPr>
            <p:cNvPicPr>
              <a:picLocks noChangeAspect="1"/>
            </p:cNvPicPr>
            <p:nvPr/>
          </p:nvPicPr>
          <p:blipFill rotWithShape="1">
            <a:blip r:embed="rId10"/>
            <a:srcRect t="22761" b="62407"/>
            <a:stretch/>
          </p:blipFill>
          <p:spPr>
            <a:xfrm>
              <a:off x="9290278" y="1090618"/>
              <a:ext cx="2587069" cy="584507"/>
            </a:xfrm>
            <a:prstGeom prst="rect">
              <a:avLst/>
            </a:prstGeom>
          </p:spPr>
        </p:pic>
        <p:sp>
          <p:nvSpPr>
            <p:cNvPr id="43" name="Isosceles Triangle 42">
              <a:extLst>
                <a:ext uri="{FF2B5EF4-FFF2-40B4-BE49-F238E27FC236}">
                  <a16:creationId xmlns:a16="http://schemas.microsoft.com/office/drawing/2014/main" id="{F2D2F1A2-BA70-E681-F57D-E15D3989818D}"/>
                </a:ext>
              </a:extLst>
            </p:cNvPr>
            <p:cNvSpPr/>
            <p:nvPr/>
          </p:nvSpPr>
          <p:spPr>
            <a:xfrm rot="10800000">
              <a:off x="9549313" y="1670334"/>
              <a:ext cx="190900" cy="149948"/>
            </a:xfrm>
            <a:prstGeom prst="triangle">
              <a:avLst/>
            </a:prstGeom>
            <a:solidFill>
              <a:srgbClr val="E8E9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grpSp>
      <p:sp>
        <p:nvSpPr>
          <p:cNvPr id="47" name="Arrow: Down 46">
            <a:extLst>
              <a:ext uri="{FF2B5EF4-FFF2-40B4-BE49-F238E27FC236}">
                <a16:creationId xmlns:a16="http://schemas.microsoft.com/office/drawing/2014/main" id="{E5260B1D-3D3E-6816-34D8-94253B9A3400}"/>
              </a:ext>
            </a:extLst>
          </p:cNvPr>
          <p:cNvSpPr/>
          <p:nvPr/>
        </p:nvSpPr>
        <p:spPr>
          <a:xfrm rot="17285064">
            <a:off x="4640129" y="1877086"/>
            <a:ext cx="624233" cy="805934"/>
          </a:xfrm>
          <a:prstGeom prst="downArrow">
            <a:avLst/>
          </a:prstGeom>
          <a:solidFill>
            <a:srgbClr val="E8E9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pic>
        <p:nvPicPr>
          <p:cNvPr id="14" name="Picture 13" descr="A screenshot of a computer&#10;&#10;Description automatically generated">
            <a:extLst>
              <a:ext uri="{FF2B5EF4-FFF2-40B4-BE49-F238E27FC236}">
                <a16:creationId xmlns:a16="http://schemas.microsoft.com/office/drawing/2014/main" id="{96CA93CB-7F67-F876-B562-57F418EC70C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20119"/>
            <a:ext cx="12220334" cy="6873938"/>
          </a:xfrm>
          <a:prstGeom prst="rect">
            <a:avLst/>
          </a:prstGeom>
        </p:spPr>
      </p:pic>
    </p:spTree>
    <p:extLst>
      <p:ext uri="{BB962C8B-B14F-4D97-AF65-F5344CB8AC3E}">
        <p14:creationId xmlns:p14="http://schemas.microsoft.com/office/powerpoint/2010/main" val="15529239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65B9C21-AF04-51A1-ED9D-FCC55725FE51}"/>
              </a:ext>
            </a:extLst>
          </p:cNvPr>
          <p:cNvSpPr>
            <a:spLocks noGrp="1"/>
          </p:cNvSpPr>
          <p:nvPr>
            <p:ph type="ftr" sz="quarter" idx="10"/>
          </p:nvPr>
        </p:nvSpPr>
        <p:spPr>
          <a:xfrm>
            <a:off x="3588216" y="6364050"/>
            <a:ext cx="5015564" cy="365124"/>
          </a:xfrm>
        </p:spPr>
        <p:txBody>
          <a:bodyPr/>
          <a:lstStyle/>
          <a:p>
            <a:endParaRPr lang="en-US"/>
          </a:p>
        </p:txBody>
      </p:sp>
      <p:sp>
        <p:nvSpPr>
          <p:cNvPr id="3" name="Slide Number Placeholder 2">
            <a:extLst>
              <a:ext uri="{FF2B5EF4-FFF2-40B4-BE49-F238E27FC236}">
                <a16:creationId xmlns:a16="http://schemas.microsoft.com/office/drawing/2014/main" id="{4F532D14-3083-15C5-DB40-86A94A448824}"/>
              </a:ext>
            </a:extLst>
          </p:cNvPr>
          <p:cNvSpPr>
            <a:spLocks noGrp="1"/>
          </p:cNvSpPr>
          <p:nvPr>
            <p:ph type="sldNum" sz="quarter" idx="11"/>
          </p:nvPr>
        </p:nvSpPr>
        <p:spPr>
          <a:xfrm>
            <a:off x="11251078" y="6311075"/>
            <a:ext cx="640882" cy="385763"/>
          </a:xfrm>
        </p:spPr>
        <p:txBody>
          <a:bodyPr/>
          <a:lstStyle/>
          <a:p>
            <a:fld id="{DDF263A7-6F07-4702-BDA8-A38984C6EF62}" type="slidenum">
              <a:rPr lang="en-US" smtClean="0"/>
              <a:pPr/>
              <a:t>24</a:t>
            </a:fld>
            <a:endParaRPr lang="en-US"/>
          </a:p>
        </p:txBody>
      </p:sp>
      <p:sp>
        <p:nvSpPr>
          <p:cNvPr id="4" name="Rectangle 3">
            <a:extLst>
              <a:ext uri="{FF2B5EF4-FFF2-40B4-BE49-F238E27FC236}">
                <a16:creationId xmlns:a16="http://schemas.microsoft.com/office/drawing/2014/main" id="{0F54C1A3-4401-0DE8-AA07-7BA109264843}"/>
              </a:ext>
            </a:extLst>
          </p:cNvPr>
          <p:cNvSpPr/>
          <p:nvPr/>
        </p:nvSpPr>
        <p:spPr>
          <a:xfrm>
            <a:off x="0" y="0"/>
            <a:ext cx="12192000" cy="6858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BE"/>
          </a:p>
        </p:txBody>
      </p:sp>
      <p:sp>
        <p:nvSpPr>
          <p:cNvPr id="5" name="TextBox 4">
            <a:extLst>
              <a:ext uri="{FF2B5EF4-FFF2-40B4-BE49-F238E27FC236}">
                <a16:creationId xmlns:a16="http://schemas.microsoft.com/office/drawing/2014/main" id="{896D0DD2-E50A-DDF6-105B-D823AF1F65E8}"/>
              </a:ext>
            </a:extLst>
          </p:cNvPr>
          <p:cNvSpPr txBox="1"/>
          <p:nvPr/>
        </p:nvSpPr>
        <p:spPr>
          <a:xfrm>
            <a:off x="2896022" y="474900"/>
            <a:ext cx="6399951" cy="461665"/>
          </a:xfrm>
          <a:prstGeom prst="rect">
            <a:avLst/>
          </a:prstGeom>
          <a:noFill/>
        </p:spPr>
        <p:txBody>
          <a:bodyPr wrap="square" lIns="91440" tIns="45720" rIns="91440" bIns="45720" rtlCol="0" anchor="t">
            <a:spAutoFit/>
          </a:bodyPr>
          <a:lstStyle/>
          <a:p>
            <a:pPr algn="ctr"/>
            <a:r>
              <a:rPr lang="en-US" sz="2400"/>
              <a:t>Conclusion</a:t>
            </a:r>
          </a:p>
        </p:txBody>
      </p:sp>
      <p:grpSp>
        <p:nvGrpSpPr>
          <p:cNvPr id="30" name="Group 29">
            <a:extLst>
              <a:ext uri="{FF2B5EF4-FFF2-40B4-BE49-F238E27FC236}">
                <a16:creationId xmlns:a16="http://schemas.microsoft.com/office/drawing/2014/main" id="{5BEAA50D-1147-A6A3-0177-A40D593D7B85}"/>
              </a:ext>
            </a:extLst>
          </p:cNvPr>
          <p:cNvGrpSpPr/>
          <p:nvPr/>
        </p:nvGrpSpPr>
        <p:grpSpPr>
          <a:xfrm>
            <a:off x="3090375" y="2105749"/>
            <a:ext cx="6011242" cy="1468398"/>
            <a:chOff x="84758" y="3267667"/>
            <a:chExt cx="6011242" cy="1468398"/>
          </a:xfrm>
        </p:grpSpPr>
        <p:grpSp>
          <p:nvGrpSpPr>
            <p:cNvPr id="26" name="Group 25">
              <a:extLst>
                <a:ext uri="{FF2B5EF4-FFF2-40B4-BE49-F238E27FC236}">
                  <a16:creationId xmlns:a16="http://schemas.microsoft.com/office/drawing/2014/main" id="{26CBF846-196D-2478-D244-060716F0B11C}"/>
                </a:ext>
              </a:extLst>
            </p:cNvPr>
            <p:cNvGrpSpPr/>
            <p:nvPr/>
          </p:nvGrpSpPr>
          <p:grpSpPr>
            <a:xfrm>
              <a:off x="84758" y="3267667"/>
              <a:ext cx="2914436" cy="1468398"/>
              <a:chOff x="387146" y="2525278"/>
              <a:chExt cx="2914436" cy="1468398"/>
            </a:xfrm>
          </p:grpSpPr>
          <p:sp>
            <p:nvSpPr>
              <p:cNvPr id="12" name="TextBox 11">
                <a:extLst>
                  <a:ext uri="{FF2B5EF4-FFF2-40B4-BE49-F238E27FC236}">
                    <a16:creationId xmlns:a16="http://schemas.microsoft.com/office/drawing/2014/main" id="{2D9B52AC-8501-C8AE-A030-09F8C2A0B8D6}"/>
                  </a:ext>
                </a:extLst>
              </p:cNvPr>
              <p:cNvSpPr txBox="1"/>
              <p:nvPr/>
            </p:nvSpPr>
            <p:spPr>
              <a:xfrm>
                <a:off x="387146" y="3624344"/>
                <a:ext cx="291443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solidFill>
                      <a:schemeClr val="tx2"/>
                    </a:solidFill>
                  </a:rPr>
                  <a:t>Transparency</a:t>
                </a:r>
              </a:p>
            </p:txBody>
          </p:sp>
          <p:pic>
            <p:nvPicPr>
              <p:cNvPr id="17" name="Graphic 16" descr="Eye with solid fill">
                <a:extLst>
                  <a:ext uri="{FF2B5EF4-FFF2-40B4-BE49-F238E27FC236}">
                    <a16:creationId xmlns:a16="http://schemas.microsoft.com/office/drawing/2014/main" id="{A8297DDE-4197-824A-0EC0-43A8D004758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87164" y="2525278"/>
                <a:ext cx="914400" cy="914400"/>
              </a:xfrm>
              <a:prstGeom prst="rect">
                <a:avLst/>
              </a:prstGeom>
            </p:spPr>
          </p:pic>
        </p:grpSp>
        <p:grpSp>
          <p:nvGrpSpPr>
            <p:cNvPr id="27" name="Group 26">
              <a:extLst>
                <a:ext uri="{FF2B5EF4-FFF2-40B4-BE49-F238E27FC236}">
                  <a16:creationId xmlns:a16="http://schemas.microsoft.com/office/drawing/2014/main" id="{70D30E97-C3AD-C292-EE40-438B7F159898}"/>
                </a:ext>
              </a:extLst>
            </p:cNvPr>
            <p:cNvGrpSpPr/>
            <p:nvPr/>
          </p:nvGrpSpPr>
          <p:grpSpPr>
            <a:xfrm>
              <a:off x="1633161" y="3273131"/>
              <a:ext cx="2914436" cy="1462934"/>
              <a:chOff x="4620954" y="2530742"/>
              <a:chExt cx="2914436" cy="1462934"/>
            </a:xfrm>
          </p:grpSpPr>
          <p:sp>
            <p:nvSpPr>
              <p:cNvPr id="13" name="TextBox 12">
                <a:extLst>
                  <a:ext uri="{FF2B5EF4-FFF2-40B4-BE49-F238E27FC236}">
                    <a16:creationId xmlns:a16="http://schemas.microsoft.com/office/drawing/2014/main" id="{866CA28D-88E9-71BB-5D99-DCFE4A55FB1F}"/>
                  </a:ext>
                </a:extLst>
              </p:cNvPr>
              <p:cNvSpPr txBox="1"/>
              <p:nvPr/>
            </p:nvSpPr>
            <p:spPr>
              <a:xfrm>
                <a:off x="4620954" y="3624344"/>
                <a:ext cx="291443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solidFill>
                      <a:schemeClr val="tx2"/>
                    </a:solidFill>
                  </a:rPr>
                  <a:t>Control</a:t>
                </a:r>
              </a:p>
            </p:txBody>
          </p:sp>
          <p:pic>
            <p:nvPicPr>
              <p:cNvPr id="24" name="Graphic 23" descr="Steering Wheel with solid fill">
                <a:extLst>
                  <a:ext uri="{FF2B5EF4-FFF2-40B4-BE49-F238E27FC236}">
                    <a16:creationId xmlns:a16="http://schemas.microsoft.com/office/drawing/2014/main" id="{E70177DB-AE27-0B34-371F-297F55CED2C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38800" y="2530742"/>
                <a:ext cx="914400" cy="914400"/>
              </a:xfrm>
              <a:prstGeom prst="rect">
                <a:avLst/>
              </a:prstGeom>
            </p:spPr>
          </p:pic>
        </p:grpSp>
        <p:grpSp>
          <p:nvGrpSpPr>
            <p:cNvPr id="28" name="Group 27">
              <a:extLst>
                <a:ext uri="{FF2B5EF4-FFF2-40B4-BE49-F238E27FC236}">
                  <a16:creationId xmlns:a16="http://schemas.microsoft.com/office/drawing/2014/main" id="{6612B1FD-35FD-422D-440A-90F5AE82AEE7}"/>
                </a:ext>
              </a:extLst>
            </p:cNvPr>
            <p:cNvGrpSpPr/>
            <p:nvPr/>
          </p:nvGrpSpPr>
          <p:grpSpPr>
            <a:xfrm>
              <a:off x="3181564" y="3275256"/>
              <a:ext cx="2914436" cy="1460809"/>
              <a:chOff x="8854763" y="2532867"/>
              <a:chExt cx="2914436" cy="1460809"/>
            </a:xfrm>
          </p:grpSpPr>
          <p:sp>
            <p:nvSpPr>
              <p:cNvPr id="15" name="TextBox 14">
                <a:extLst>
                  <a:ext uri="{FF2B5EF4-FFF2-40B4-BE49-F238E27FC236}">
                    <a16:creationId xmlns:a16="http://schemas.microsoft.com/office/drawing/2014/main" id="{CCAC3612-5935-E0D6-0DED-25C820256899}"/>
                  </a:ext>
                </a:extLst>
              </p:cNvPr>
              <p:cNvSpPr txBox="1"/>
              <p:nvPr/>
            </p:nvSpPr>
            <p:spPr>
              <a:xfrm>
                <a:off x="8854763" y="3624344"/>
                <a:ext cx="291443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solidFill>
                      <a:schemeClr val="tx2"/>
                    </a:solidFill>
                  </a:rPr>
                  <a:t>Understanding</a:t>
                </a:r>
              </a:p>
            </p:txBody>
          </p:sp>
          <p:pic>
            <p:nvPicPr>
              <p:cNvPr id="25" name="Graphic 24" descr="Lights On with solid fill">
                <a:extLst>
                  <a:ext uri="{FF2B5EF4-FFF2-40B4-BE49-F238E27FC236}">
                    <a16:creationId xmlns:a16="http://schemas.microsoft.com/office/drawing/2014/main" id="{96204CA0-67BE-A7B4-D049-D6988609000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854782" y="2532867"/>
                <a:ext cx="914400" cy="914400"/>
              </a:xfrm>
              <a:prstGeom prst="rect">
                <a:avLst/>
              </a:prstGeom>
            </p:spPr>
          </p:pic>
        </p:grpSp>
      </p:grpSp>
      <p:sp>
        <p:nvSpPr>
          <p:cNvPr id="29" name="TextBox 28">
            <a:extLst>
              <a:ext uri="{FF2B5EF4-FFF2-40B4-BE49-F238E27FC236}">
                <a16:creationId xmlns:a16="http://schemas.microsoft.com/office/drawing/2014/main" id="{A15DF4B3-8306-9194-F01E-F02EF933BEF5}"/>
              </a:ext>
            </a:extLst>
          </p:cNvPr>
          <p:cNvSpPr txBox="1"/>
          <p:nvPr/>
        </p:nvSpPr>
        <p:spPr>
          <a:xfrm>
            <a:off x="2545666" y="1469335"/>
            <a:ext cx="7100661" cy="369332"/>
          </a:xfrm>
          <a:prstGeom prst="rect">
            <a:avLst/>
          </a:prstGeom>
          <a:noFill/>
        </p:spPr>
        <p:txBody>
          <a:bodyPr wrap="square" rtlCol="0">
            <a:spAutoFit/>
          </a:bodyPr>
          <a:lstStyle/>
          <a:p>
            <a:pPr algn="ctr"/>
            <a:r>
              <a:rPr lang="en-US"/>
              <a:t>Solid is a promising approach to </a:t>
            </a:r>
            <a:r>
              <a:rPr lang="en-US" b="1"/>
              <a:t>heightening users’ perceptions</a:t>
            </a:r>
            <a:r>
              <a:rPr lang="en-US"/>
              <a:t> of:</a:t>
            </a:r>
            <a:endParaRPr lang="en-BE"/>
          </a:p>
        </p:txBody>
      </p:sp>
      <p:sp>
        <p:nvSpPr>
          <p:cNvPr id="31" name="TextBox 30">
            <a:extLst>
              <a:ext uri="{FF2B5EF4-FFF2-40B4-BE49-F238E27FC236}">
                <a16:creationId xmlns:a16="http://schemas.microsoft.com/office/drawing/2014/main" id="{011A5AD1-4C39-AFB9-B0A0-33DF21A8F028}"/>
              </a:ext>
            </a:extLst>
          </p:cNvPr>
          <p:cNvSpPr txBox="1"/>
          <p:nvPr/>
        </p:nvSpPr>
        <p:spPr>
          <a:xfrm>
            <a:off x="2636850" y="4178481"/>
            <a:ext cx="7100661" cy="1477328"/>
          </a:xfrm>
          <a:prstGeom prst="rect">
            <a:avLst/>
          </a:prstGeom>
          <a:noFill/>
        </p:spPr>
        <p:txBody>
          <a:bodyPr wrap="square" rtlCol="0">
            <a:spAutoFit/>
          </a:bodyPr>
          <a:lstStyle/>
          <a:p>
            <a:pPr algn="ctr"/>
            <a:r>
              <a:rPr lang="en-US"/>
              <a:t>But In order to </a:t>
            </a:r>
            <a:r>
              <a:rPr lang="en-US" b="1"/>
              <a:t>enhance users’ intention to use</a:t>
            </a:r>
            <a:r>
              <a:rPr lang="en-US"/>
              <a:t>        Solid, it appears more effective to emphasize the benefits of Solid, </a:t>
            </a:r>
            <a:r>
              <a:rPr lang="en-US">
                <a:solidFill>
                  <a:schemeClr val="tx2"/>
                </a:solidFill>
              </a:rPr>
              <a:t>such as </a:t>
            </a:r>
            <a:r>
              <a:rPr lang="en-US">
                <a:solidFill>
                  <a:srgbClr val="00B050"/>
                </a:solidFill>
              </a:rPr>
              <a:t>improved personalization services</a:t>
            </a:r>
            <a:r>
              <a:rPr lang="en-US"/>
              <a:t>, or position Solid as a </a:t>
            </a:r>
            <a:r>
              <a:rPr lang="en-US">
                <a:solidFill>
                  <a:srgbClr val="00B050"/>
                </a:solidFill>
              </a:rPr>
              <a:t>Single Sign-On (SSO) solution</a:t>
            </a:r>
            <a:r>
              <a:rPr lang="en-US"/>
              <a:t>, rather than placing the emphasis on </a:t>
            </a:r>
            <a:r>
              <a:rPr lang="en-US">
                <a:solidFill>
                  <a:srgbClr val="FF0000"/>
                </a:solidFill>
              </a:rPr>
              <a:t>enhanced control over personal data</a:t>
            </a:r>
            <a:r>
              <a:rPr lang="en-US"/>
              <a:t>.</a:t>
            </a:r>
            <a:endParaRPr lang="en-BE"/>
          </a:p>
        </p:txBody>
      </p:sp>
      <p:pic>
        <p:nvPicPr>
          <p:cNvPr id="32" name="Graphic 31" descr="Bullseye with solid fill">
            <a:extLst>
              <a:ext uri="{FF2B5EF4-FFF2-40B4-BE49-F238E27FC236}">
                <a16:creationId xmlns:a16="http://schemas.microsoft.com/office/drawing/2014/main" id="{70F91053-5649-EF2E-F2D1-7CA08FBD62D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244555" y="4182838"/>
            <a:ext cx="327709" cy="327709"/>
          </a:xfrm>
          <a:prstGeom prst="rect">
            <a:avLst/>
          </a:prstGeom>
        </p:spPr>
      </p:pic>
    </p:spTree>
    <p:extLst>
      <p:ext uri="{BB962C8B-B14F-4D97-AF65-F5344CB8AC3E}">
        <p14:creationId xmlns:p14="http://schemas.microsoft.com/office/powerpoint/2010/main" val="12057669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3986A-D1AD-5F96-0A21-6F86CCD5C04C}"/>
              </a:ext>
            </a:extLst>
          </p:cNvPr>
          <p:cNvSpPr>
            <a:spLocks noGrp="1"/>
          </p:cNvSpPr>
          <p:nvPr>
            <p:ph type="ctrTitle"/>
          </p:nvPr>
        </p:nvSpPr>
        <p:spPr/>
        <p:txBody>
          <a:bodyPr/>
          <a:lstStyle/>
          <a:p>
            <a:r>
              <a:rPr lang="en-US"/>
              <a:t>Question or remarks?</a:t>
            </a:r>
            <a:endParaRPr lang="en-BE"/>
          </a:p>
        </p:txBody>
      </p:sp>
      <p:sp>
        <p:nvSpPr>
          <p:cNvPr id="3" name="Subtitle 2">
            <a:extLst>
              <a:ext uri="{FF2B5EF4-FFF2-40B4-BE49-F238E27FC236}">
                <a16:creationId xmlns:a16="http://schemas.microsoft.com/office/drawing/2014/main" id="{2EDE4C8F-56DC-1DB3-3203-09C6BE02F96A}"/>
              </a:ext>
            </a:extLst>
          </p:cNvPr>
          <p:cNvSpPr>
            <a:spLocks noGrp="1"/>
          </p:cNvSpPr>
          <p:nvPr>
            <p:ph type="subTitle" idx="1"/>
          </p:nvPr>
        </p:nvSpPr>
        <p:spPr/>
        <p:txBody>
          <a:bodyPr>
            <a:normAutofit/>
          </a:bodyPr>
          <a:lstStyle/>
          <a:p>
            <a:r>
              <a:rPr lang="en-US">
                <a:hlinkClick r:id="rId3"/>
              </a:rPr>
              <a:t>August.Bourgeus@vub.be</a:t>
            </a:r>
            <a:r>
              <a:rPr lang="en-US"/>
              <a:t>  </a:t>
            </a:r>
          </a:p>
        </p:txBody>
      </p:sp>
    </p:spTree>
    <p:extLst>
      <p:ext uri="{BB962C8B-B14F-4D97-AF65-F5344CB8AC3E}">
        <p14:creationId xmlns:p14="http://schemas.microsoft.com/office/powerpoint/2010/main" val="1443318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F6086-CC15-3FAC-4940-076C48794141}"/>
              </a:ext>
            </a:extLst>
          </p:cNvPr>
          <p:cNvSpPr>
            <a:spLocks noGrp="1"/>
          </p:cNvSpPr>
          <p:nvPr>
            <p:ph type="title"/>
          </p:nvPr>
        </p:nvSpPr>
        <p:spPr/>
        <p:txBody>
          <a:bodyPr>
            <a:normAutofit/>
          </a:bodyPr>
          <a:lstStyle/>
          <a:p>
            <a:r>
              <a:rPr lang="en-GB" sz="4400"/>
              <a:t>What do you think?</a:t>
            </a:r>
            <a:endParaRPr lang="nl-NL" sz="4400"/>
          </a:p>
        </p:txBody>
      </p:sp>
      <p:sp>
        <p:nvSpPr>
          <p:cNvPr id="3" name="Content Placeholder 2">
            <a:extLst>
              <a:ext uri="{FF2B5EF4-FFF2-40B4-BE49-F238E27FC236}">
                <a16:creationId xmlns:a16="http://schemas.microsoft.com/office/drawing/2014/main" id="{ED79996A-6021-8489-3F94-436F2836B92E}"/>
              </a:ext>
            </a:extLst>
          </p:cNvPr>
          <p:cNvSpPr>
            <a:spLocks noGrp="1"/>
          </p:cNvSpPr>
          <p:nvPr>
            <p:ph idx="1"/>
          </p:nvPr>
        </p:nvSpPr>
        <p:spPr>
          <a:xfrm>
            <a:off x="3859341" y="1547359"/>
            <a:ext cx="8332180" cy="4490410"/>
          </a:xfrm>
        </p:spPr>
        <p:txBody>
          <a:bodyPr anchor="ctr">
            <a:normAutofit/>
          </a:bodyPr>
          <a:lstStyle/>
          <a:p>
            <a:r>
              <a:rPr lang="en-US" sz="2400">
                <a:ea typeface="+mn-lt"/>
                <a:cs typeface="+mn-lt"/>
              </a:rPr>
              <a:t>How important is it </a:t>
            </a:r>
            <a:r>
              <a:rPr lang="en-US" sz="2400">
                <a:effectLst/>
                <a:ea typeface="+mn-lt"/>
                <a:cs typeface="+mn-lt"/>
              </a:rPr>
              <a:t>for </a:t>
            </a:r>
            <a:r>
              <a:rPr lang="en-US" sz="2400">
                <a:ea typeface="+mn-lt"/>
                <a:cs typeface="+mn-lt"/>
              </a:rPr>
              <a:t>users to understand the underlying technology (e.g., Solid) in the applications they use?</a:t>
            </a:r>
            <a:endParaRPr lang="en-US">
              <a:ea typeface="+mn-lt"/>
              <a:cs typeface="+mn-lt"/>
            </a:endParaRPr>
          </a:p>
          <a:p>
            <a:pPr marL="1028700" lvl="1" indent="-342900">
              <a:buFont typeface="Courier New" panose="020B0604020202020204" pitchFamily="34" charset="0"/>
              <a:buChar char="o"/>
            </a:pPr>
            <a:endParaRPr lang="en-US" sz="2000" b="1">
              <a:ea typeface="+mn-lt"/>
              <a:cs typeface="+mn-lt"/>
            </a:endParaRPr>
          </a:p>
          <a:p>
            <a:pPr marL="1028700" lvl="1" indent="-342900">
              <a:buFont typeface="Courier New" panose="020B0604020202020204" pitchFamily="34" charset="0"/>
              <a:buChar char="o"/>
            </a:pPr>
            <a:r>
              <a:rPr lang="en-US" sz="2000" b="1">
                <a:ea typeface="+mn-lt"/>
                <a:cs typeface="+mn-lt"/>
              </a:rPr>
              <a:t>Very Important:</a:t>
            </a:r>
            <a:r>
              <a:rPr lang="en-US" sz="2000">
                <a:ea typeface="+mn-lt"/>
                <a:cs typeface="+mn-lt"/>
              </a:rPr>
              <a:t> Understanding strengthens trust and enhances engagement with the application.</a:t>
            </a:r>
            <a:endParaRPr lang="en-US"/>
          </a:p>
          <a:p>
            <a:pPr marL="1028700" lvl="1" indent="-342900">
              <a:buFont typeface="Courier New" panose="020B0604020202020204" pitchFamily="34" charset="0"/>
              <a:buChar char="o"/>
            </a:pPr>
            <a:r>
              <a:rPr lang="en-US" sz="2000" b="1">
                <a:ea typeface="+mn-lt"/>
                <a:cs typeface="+mn-lt"/>
              </a:rPr>
              <a:t>Moderately Important:</a:t>
            </a:r>
            <a:r>
              <a:rPr lang="en-US" sz="2000">
                <a:ea typeface="+mn-lt"/>
                <a:cs typeface="+mn-lt"/>
              </a:rPr>
              <a:t> Basic knowledge is sufficient for most users, more information can be overwhelming.</a:t>
            </a:r>
          </a:p>
          <a:p>
            <a:pPr marL="1028700" lvl="1" indent="-342900">
              <a:buFont typeface="Courier New" panose="020B0604020202020204" pitchFamily="34" charset="0"/>
              <a:buChar char="o"/>
            </a:pPr>
            <a:r>
              <a:rPr lang="en-US" sz="2000" b="1">
                <a:ea typeface="+mn-lt"/>
                <a:cs typeface="+mn-lt"/>
              </a:rPr>
              <a:t>Not Very Important:</a:t>
            </a:r>
            <a:r>
              <a:rPr lang="en-US" sz="2000">
                <a:ea typeface="+mn-lt"/>
                <a:cs typeface="+mn-lt"/>
              </a:rPr>
              <a:t> Ease </a:t>
            </a:r>
            <a:r>
              <a:rPr lang="en-US" sz="2000">
                <a:effectLst/>
                <a:ea typeface="+mn-lt"/>
                <a:cs typeface="+mn-lt"/>
              </a:rPr>
              <a:t>of </a:t>
            </a:r>
            <a:r>
              <a:rPr lang="en-US" sz="2000">
                <a:ea typeface="+mn-lt"/>
                <a:cs typeface="+mn-lt"/>
              </a:rPr>
              <a:t>use and functionality are more crucial for the user experience</a:t>
            </a:r>
            <a:r>
              <a:rPr lang="en-US" sz="2000">
                <a:effectLst/>
                <a:ea typeface="+mn-lt"/>
                <a:cs typeface="+mn-lt"/>
              </a:rPr>
              <a:t>.</a:t>
            </a:r>
            <a:endParaRPr lang="en-US" sz="2000">
              <a:ea typeface="+mn-lt"/>
              <a:cs typeface="+mn-lt"/>
            </a:endParaRPr>
          </a:p>
          <a:p>
            <a:pPr marL="59690" algn="ctr"/>
            <a:endParaRPr lang="en-US">
              <a:effectLst/>
              <a:latin typeface="Aptos"/>
              <a:ea typeface="Aptos" panose="020B0004020202020204" pitchFamily="34" charset="0"/>
              <a:cs typeface="Calibri"/>
            </a:endParaRPr>
          </a:p>
        </p:txBody>
      </p:sp>
      <p:sp>
        <p:nvSpPr>
          <p:cNvPr id="4" name="Slide Number Placeholder 3">
            <a:extLst>
              <a:ext uri="{FF2B5EF4-FFF2-40B4-BE49-F238E27FC236}">
                <a16:creationId xmlns:a16="http://schemas.microsoft.com/office/drawing/2014/main" id="{60BBC666-2F88-673A-6F62-39CB31876318}"/>
              </a:ext>
            </a:extLst>
          </p:cNvPr>
          <p:cNvSpPr>
            <a:spLocks noGrp="1"/>
          </p:cNvSpPr>
          <p:nvPr>
            <p:ph type="sldNum" sz="quarter" idx="12"/>
          </p:nvPr>
        </p:nvSpPr>
        <p:spPr/>
        <p:txBody>
          <a:bodyPr/>
          <a:lstStyle/>
          <a:p>
            <a:pPr defTabSz="914289"/>
            <a:fld id="{7AE184E0-0BD4-4705-A12B-9B71DDE63301}" type="slidenum">
              <a:rPr lang="nl-BE">
                <a:latin typeface="Arial"/>
              </a:rPr>
              <a:pPr defTabSz="914289"/>
              <a:t>26</a:t>
            </a:fld>
            <a:endParaRPr lang="nl-BE">
              <a:latin typeface="Arial"/>
            </a:endParaRPr>
          </a:p>
        </p:txBody>
      </p:sp>
      <p:grpSp>
        <p:nvGrpSpPr>
          <p:cNvPr id="5" name="Group 4">
            <a:extLst>
              <a:ext uri="{FF2B5EF4-FFF2-40B4-BE49-F238E27FC236}">
                <a16:creationId xmlns:a16="http://schemas.microsoft.com/office/drawing/2014/main" id="{26B9C62A-FDED-C3F3-D9EF-2FD4B8B0F858}"/>
              </a:ext>
            </a:extLst>
          </p:cNvPr>
          <p:cNvGrpSpPr/>
          <p:nvPr/>
        </p:nvGrpSpPr>
        <p:grpSpPr>
          <a:xfrm>
            <a:off x="298156" y="1550262"/>
            <a:ext cx="3563046" cy="4252334"/>
            <a:chOff x="556692" y="1691940"/>
            <a:chExt cx="3563046" cy="4252334"/>
          </a:xfrm>
        </p:grpSpPr>
        <p:pic>
          <p:nvPicPr>
            <p:cNvPr id="6" name="Picture 5">
              <a:extLst>
                <a:ext uri="{FF2B5EF4-FFF2-40B4-BE49-F238E27FC236}">
                  <a16:creationId xmlns:a16="http://schemas.microsoft.com/office/drawing/2014/main" id="{3A12A5FB-A7EA-A889-CAFD-384DC3E4DF38}"/>
                </a:ext>
              </a:extLst>
            </p:cNvPr>
            <p:cNvPicPr>
              <a:picLocks noChangeAspect="1"/>
            </p:cNvPicPr>
            <p:nvPr/>
          </p:nvPicPr>
          <p:blipFill>
            <a:blip r:embed="rId2"/>
            <a:stretch>
              <a:fillRect/>
            </a:stretch>
          </p:blipFill>
          <p:spPr>
            <a:xfrm>
              <a:off x="1272125" y="1691940"/>
              <a:ext cx="2183662" cy="2188338"/>
            </a:xfrm>
            <a:prstGeom prst="rect">
              <a:avLst/>
            </a:prstGeom>
          </p:spPr>
        </p:pic>
        <p:sp>
          <p:nvSpPr>
            <p:cNvPr id="9" name="TextBox 8">
              <a:extLst>
                <a:ext uri="{FF2B5EF4-FFF2-40B4-BE49-F238E27FC236}">
                  <a16:creationId xmlns:a16="http://schemas.microsoft.com/office/drawing/2014/main" id="{069ADC71-BE6E-2F1E-793C-38A6FE663D8E}"/>
                </a:ext>
              </a:extLst>
            </p:cNvPr>
            <p:cNvSpPr txBox="1"/>
            <p:nvPr/>
          </p:nvSpPr>
          <p:spPr>
            <a:xfrm>
              <a:off x="1272125" y="4183471"/>
              <a:ext cx="2847613" cy="1760803"/>
            </a:xfrm>
            <a:prstGeom prst="rect">
              <a:avLst/>
            </a:prstGeom>
            <a:noFill/>
          </p:spPr>
          <p:txBody>
            <a:bodyPr wrap="square" rtlCol="0">
              <a:spAutoFit/>
            </a:bodyPr>
            <a:lstStyle/>
            <a:p>
              <a:pPr defTabSz="914289">
                <a:lnSpc>
                  <a:spcPct val="120000"/>
                </a:lnSpc>
                <a:spcAft>
                  <a:spcPts val="1687"/>
                </a:spcAft>
              </a:pPr>
              <a:r>
                <a:rPr lang="en-GB" sz="1758">
                  <a:solidFill>
                    <a:prstClr val="black"/>
                  </a:solidFill>
                  <a:latin typeface="Arial"/>
                </a:rPr>
                <a:t>Go to </a:t>
              </a:r>
              <a:r>
                <a:rPr lang="en-GB" sz="2250">
                  <a:solidFill>
                    <a:srgbClr val="1E64C8"/>
                  </a:solidFill>
                  <a:latin typeface="ADLaM Display" panose="02010000000000000000" pitchFamily="2" charset="0"/>
                  <a:ea typeface="ADLaM Display" panose="02010000000000000000" pitchFamily="2" charset="0"/>
                  <a:cs typeface="ADLaM Display" panose="02010000000000000000" pitchFamily="2" charset="0"/>
                </a:rPr>
                <a:t>wooclap.com</a:t>
              </a:r>
            </a:p>
            <a:p>
              <a:pPr defTabSz="914289">
                <a:lnSpc>
                  <a:spcPct val="120000"/>
                </a:lnSpc>
                <a:spcAft>
                  <a:spcPts val="1687"/>
                </a:spcAft>
              </a:pPr>
              <a:r>
                <a:rPr lang="en-GB" sz="1758">
                  <a:solidFill>
                    <a:prstClr val="black"/>
                  </a:solidFill>
                  <a:latin typeface="Arial"/>
                </a:rPr>
                <a:t>Enter the event code </a:t>
              </a:r>
              <a:r>
                <a:rPr lang="en-GB" sz="2250">
                  <a:solidFill>
                    <a:srgbClr val="1E64C8"/>
                  </a:solidFill>
                  <a:latin typeface="ADLaM Display" panose="02010000000000000000" pitchFamily="2" charset="0"/>
                  <a:ea typeface="ADLaM Display" panose="02010000000000000000" pitchFamily="2" charset="0"/>
                  <a:cs typeface="ADLaM Display" panose="02010000000000000000" pitchFamily="2" charset="0"/>
                </a:rPr>
                <a:t>IMECSOLID</a:t>
              </a:r>
              <a:r>
                <a:rPr lang="en-GB" sz="1758">
                  <a:solidFill>
                    <a:prstClr val="black"/>
                  </a:solidFill>
                  <a:latin typeface="Arial"/>
                </a:rPr>
                <a:t> in the top banner</a:t>
              </a:r>
              <a:endParaRPr lang="en-BE" sz="1758">
                <a:solidFill>
                  <a:prstClr val="black"/>
                </a:solidFill>
                <a:latin typeface="Arial"/>
              </a:endParaRPr>
            </a:p>
          </p:txBody>
        </p:sp>
        <p:grpSp>
          <p:nvGrpSpPr>
            <p:cNvPr id="12" name="Group 11">
              <a:extLst>
                <a:ext uri="{FF2B5EF4-FFF2-40B4-BE49-F238E27FC236}">
                  <a16:creationId xmlns:a16="http://schemas.microsoft.com/office/drawing/2014/main" id="{FF1A5333-B5DF-9B89-A8FE-B517AB7ABF3A}"/>
                </a:ext>
              </a:extLst>
            </p:cNvPr>
            <p:cNvGrpSpPr/>
            <p:nvPr/>
          </p:nvGrpSpPr>
          <p:grpSpPr>
            <a:xfrm>
              <a:off x="565175" y="4187024"/>
              <a:ext cx="592180" cy="592180"/>
              <a:chOff x="6424863" y="2286000"/>
              <a:chExt cx="842211" cy="842211"/>
            </a:xfrm>
          </p:grpSpPr>
          <p:sp>
            <p:nvSpPr>
              <p:cNvPr id="10" name="Oval 9">
                <a:extLst>
                  <a:ext uri="{FF2B5EF4-FFF2-40B4-BE49-F238E27FC236}">
                    <a16:creationId xmlns:a16="http://schemas.microsoft.com/office/drawing/2014/main" id="{7A6D7490-6BF6-CDE9-6FB0-16A6248C96B9}"/>
                  </a:ext>
                </a:extLst>
              </p:cNvPr>
              <p:cNvSpPr/>
              <p:nvPr/>
            </p:nvSpPr>
            <p:spPr>
              <a:xfrm>
                <a:off x="6424863" y="2286000"/>
                <a:ext cx="842211" cy="842211"/>
              </a:xfrm>
              <a:prstGeom prst="ellipse">
                <a:avLst/>
              </a:prstGeom>
              <a:solidFill>
                <a:schemeClr val="tx2"/>
              </a:solid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294" tIns="32147" rIns="64294" bIns="32147" numCol="1" spcCol="0" rtlCol="0" fromWordArt="0" anchor="ctr" anchorCtr="0" forceAA="0" compatLnSpc="1">
                <a:prstTxWarp prst="textNoShape">
                  <a:avLst/>
                </a:prstTxWarp>
                <a:noAutofit/>
              </a:bodyPr>
              <a:lstStyle/>
              <a:p>
                <a:pPr algn="ctr" defTabSz="914289"/>
                <a:endParaRPr lang="en-BE">
                  <a:solidFill>
                    <a:prstClr val="black"/>
                  </a:solidFill>
                  <a:latin typeface="Arial"/>
                </a:endParaRPr>
              </a:p>
            </p:txBody>
          </p:sp>
          <p:sp>
            <p:nvSpPr>
              <p:cNvPr id="11" name="TextBox 10">
                <a:extLst>
                  <a:ext uri="{FF2B5EF4-FFF2-40B4-BE49-F238E27FC236}">
                    <a16:creationId xmlns:a16="http://schemas.microsoft.com/office/drawing/2014/main" id="{AB047B8F-D400-F55F-28D9-33DE449DF818}"/>
                  </a:ext>
                </a:extLst>
              </p:cNvPr>
              <p:cNvSpPr txBox="1"/>
              <p:nvPr/>
            </p:nvSpPr>
            <p:spPr>
              <a:xfrm>
                <a:off x="6588091" y="2286000"/>
                <a:ext cx="625642" cy="802043"/>
              </a:xfrm>
              <a:prstGeom prst="rect">
                <a:avLst/>
              </a:prstGeom>
              <a:noFill/>
            </p:spPr>
            <p:txBody>
              <a:bodyPr wrap="square" rtlCol="0">
                <a:spAutoFit/>
              </a:bodyPr>
              <a:lstStyle/>
              <a:p>
                <a:pPr defTabSz="914289">
                  <a:lnSpc>
                    <a:spcPct val="120000"/>
                  </a:lnSpc>
                </a:pPr>
                <a:r>
                  <a:rPr lang="en-GB" sz="2812">
                    <a:solidFill>
                      <a:prstClr val="white"/>
                    </a:solidFill>
                    <a:latin typeface="Arial"/>
                  </a:rPr>
                  <a:t>1</a:t>
                </a:r>
                <a:endParaRPr lang="en-BE" sz="2812">
                  <a:solidFill>
                    <a:prstClr val="white"/>
                  </a:solidFill>
                  <a:latin typeface="Arial"/>
                </a:endParaRPr>
              </a:p>
            </p:txBody>
          </p:sp>
        </p:grpSp>
        <p:grpSp>
          <p:nvGrpSpPr>
            <p:cNvPr id="13" name="Group 12">
              <a:extLst>
                <a:ext uri="{FF2B5EF4-FFF2-40B4-BE49-F238E27FC236}">
                  <a16:creationId xmlns:a16="http://schemas.microsoft.com/office/drawing/2014/main" id="{D8C774F9-9C9F-842B-DB1C-F6BC2CDAC7CC}"/>
                </a:ext>
              </a:extLst>
            </p:cNvPr>
            <p:cNvGrpSpPr/>
            <p:nvPr/>
          </p:nvGrpSpPr>
          <p:grpSpPr>
            <a:xfrm>
              <a:off x="556692" y="4960445"/>
              <a:ext cx="592180" cy="592180"/>
              <a:chOff x="6424863" y="2286000"/>
              <a:chExt cx="842211" cy="842211"/>
            </a:xfrm>
          </p:grpSpPr>
          <p:sp>
            <p:nvSpPr>
              <p:cNvPr id="14" name="Oval 13">
                <a:extLst>
                  <a:ext uri="{FF2B5EF4-FFF2-40B4-BE49-F238E27FC236}">
                    <a16:creationId xmlns:a16="http://schemas.microsoft.com/office/drawing/2014/main" id="{F8D3F179-367F-0723-1C4A-DBA3A65F2C4E}"/>
                  </a:ext>
                </a:extLst>
              </p:cNvPr>
              <p:cNvSpPr/>
              <p:nvPr/>
            </p:nvSpPr>
            <p:spPr>
              <a:xfrm>
                <a:off x="6424863" y="2286000"/>
                <a:ext cx="842211" cy="842211"/>
              </a:xfrm>
              <a:prstGeom prst="ellipse">
                <a:avLst/>
              </a:prstGeom>
              <a:solidFill>
                <a:schemeClr val="tx2"/>
              </a:solid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294" tIns="32147" rIns="64294" bIns="32147" numCol="1" spcCol="0" rtlCol="0" fromWordArt="0" anchor="ctr" anchorCtr="0" forceAA="0" compatLnSpc="1">
                <a:prstTxWarp prst="textNoShape">
                  <a:avLst/>
                </a:prstTxWarp>
                <a:noAutofit/>
              </a:bodyPr>
              <a:lstStyle/>
              <a:p>
                <a:pPr algn="ctr" defTabSz="914289"/>
                <a:endParaRPr lang="en-BE">
                  <a:solidFill>
                    <a:prstClr val="black"/>
                  </a:solidFill>
                  <a:latin typeface="Arial"/>
                </a:endParaRPr>
              </a:p>
            </p:txBody>
          </p:sp>
          <p:sp>
            <p:nvSpPr>
              <p:cNvPr id="15" name="TextBox 14">
                <a:extLst>
                  <a:ext uri="{FF2B5EF4-FFF2-40B4-BE49-F238E27FC236}">
                    <a16:creationId xmlns:a16="http://schemas.microsoft.com/office/drawing/2014/main" id="{25B61A9B-5C5C-F6ED-8326-024E1C095FF2}"/>
                  </a:ext>
                </a:extLst>
              </p:cNvPr>
              <p:cNvSpPr txBox="1"/>
              <p:nvPr/>
            </p:nvSpPr>
            <p:spPr>
              <a:xfrm>
                <a:off x="6636218" y="2286000"/>
                <a:ext cx="625642" cy="802043"/>
              </a:xfrm>
              <a:prstGeom prst="rect">
                <a:avLst/>
              </a:prstGeom>
              <a:noFill/>
            </p:spPr>
            <p:txBody>
              <a:bodyPr wrap="square" rtlCol="0">
                <a:spAutoFit/>
              </a:bodyPr>
              <a:lstStyle/>
              <a:p>
                <a:pPr defTabSz="914289">
                  <a:lnSpc>
                    <a:spcPct val="120000"/>
                  </a:lnSpc>
                </a:pPr>
                <a:r>
                  <a:rPr lang="en-GB" sz="2812">
                    <a:solidFill>
                      <a:prstClr val="white"/>
                    </a:solidFill>
                    <a:latin typeface="Arial"/>
                  </a:rPr>
                  <a:t>2</a:t>
                </a:r>
                <a:endParaRPr lang="en-BE" sz="2812">
                  <a:solidFill>
                    <a:prstClr val="white"/>
                  </a:solidFill>
                  <a:latin typeface="Arial"/>
                </a:endParaRPr>
              </a:p>
            </p:txBody>
          </p:sp>
        </p:grpSp>
      </p:grpSp>
      <p:sp>
        <p:nvSpPr>
          <p:cNvPr id="24" name="TextBox 23">
            <a:extLst>
              <a:ext uri="{FF2B5EF4-FFF2-40B4-BE49-F238E27FC236}">
                <a16:creationId xmlns:a16="http://schemas.microsoft.com/office/drawing/2014/main" id="{D90A9577-AFD7-F1D0-85B6-019F23EAF700}"/>
              </a:ext>
            </a:extLst>
          </p:cNvPr>
          <p:cNvSpPr txBox="1"/>
          <p:nvPr/>
        </p:nvSpPr>
        <p:spPr>
          <a:xfrm>
            <a:off x="5589907" y="5336679"/>
            <a:ext cx="1944709" cy="508601"/>
          </a:xfrm>
          <a:prstGeom prst="rect">
            <a:avLst/>
          </a:prstGeom>
          <a:noFill/>
        </p:spPr>
        <p:txBody>
          <a:bodyPr wrap="square" rtlCol="0">
            <a:spAutoFit/>
          </a:bodyPr>
          <a:lstStyle/>
          <a:p>
            <a:pPr algn="ctr" defTabSz="914289">
              <a:lnSpc>
                <a:spcPct val="120000"/>
              </a:lnSpc>
            </a:pPr>
            <a:r>
              <a:rPr lang="en-GB" sz="2461">
                <a:solidFill>
                  <a:prstClr val="white"/>
                </a:solidFill>
                <a:latin typeface="ADLaM Display" panose="02010000000000000000" pitchFamily="2" charset="0"/>
                <a:ea typeface="ADLaM Display" panose="02010000000000000000" pitchFamily="2" charset="0"/>
                <a:cs typeface="ADLaM Display" panose="02010000000000000000" pitchFamily="2" charset="0"/>
              </a:rPr>
              <a:t>Disagree</a:t>
            </a:r>
          </a:p>
        </p:txBody>
      </p:sp>
    </p:spTree>
    <p:extLst>
      <p:ext uri="{BB962C8B-B14F-4D97-AF65-F5344CB8AC3E}">
        <p14:creationId xmlns:p14="http://schemas.microsoft.com/office/powerpoint/2010/main" val="5415865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65B9C21-AF04-51A1-ED9D-FCC55725FE51}"/>
              </a:ext>
            </a:extLst>
          </p:cNvPr>
          <p:cNvSpPr>
            <a:spLocks noGrp="1"/>
          </p:cNvSpPr>
          <p:nvPr>
            <p:ph type="ftr" sz="quarter" idx="10"/>
          </p:nvPr>
        </p:nvSpPr>
        <p:spPr/>
        <p:txBody>
          <a:bodyPr/>
          <a:lstStyle/>
          <a:p>
            <a:endParaRPr lang="en-US"/>
          </a:p>
        </p:txBody>
      </p:sp>
      <p:sp>
        <p:nvSpPr>
          <p:cNvPr id="3" name="Slide Number Placeholder 2">
            <a:extLst>
              <a:ext uri="{FF2B5EF4-FFF2-40B4-BE49-F238E27FC236}">
                <a16:creationId xmlns:a16="http://schemas.microsoft.com/office/drawing/2014/main" id="{4F532D14-3083-15C5-DB40-86A94A448824}"/>
              </a:ext>
            </a:extLst>
          </p:cNvPr>
          <p:cNvSpPr>
            <a:spLocks noGrp="1"/>
          </p:cNvSpPr>
          <p:nvPr>
            <p:ph type="sldNum" sz="quarter" idx="11"/>
          </p:nvPr>
        </p:nvSpPr>
        <p:spPr/>
        <p:txBody>
          <a:bodyPr/>
          <a:lstStyle/>
          <a:p>
            <a:fld id="{DDF263A7-6F07-4702-BDA8-A38984C6EF62}" type="slidenum">
              <a:rPr lang="en-US" smtClean="0"/>
              <a:pPr/>
              <a:t>3</a:t>
            </a:fld>
            <a:endParaRPr lang="en-US"/>
          </a:p>
        </p:txBody>
      </p:sp>
      <p:sp>
        <p:nvSpPr>
          <p:cNvPr id="4" name="Rectangle 3">
            <a:extLst>
              <a:ext uri="{FF2B5EF4-FFF2-40B4-BE49-F238E27FC236}">
                <a16:creationId xmlns:a16="http://schemas.microsoft.com/office/drawing/2014/main" id="{0F54C1A3-4401-0DE8-AA07-7BA109264843}"/>
              </a:ext>
            </a:extLst>
          </p:cNvPr>
          <p:cNvSpPr/>
          <p:nvPr/>
        </p:nvSpPr>
        <p:spPr>
          <a:xfrm>
            <a:off x="0" y="111760"/>
            <a:ext cx="12192000" cy="6858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BE"/>
          </a:p>
        </p:txBody>
      </p:sp>
      <p:grpSp>
        <p:nvGrpSpPr>
          <p:cNvPr id="17" name="Group 16">
            <a:extLst>
              <a:ext uri="{FF2B5EF4-FFF2-40B4-BE49-F238E27FC236}">
                <a16:creationId xmlns:a16="http://schemas.microsoft.com/office/drawing/2014/main" id="{0FCCF4AC-E4F0-AE56-18EB-1EBCAF947A76}"/>
              </a:ext>
            </a:extLst>
          </p:cNvPr>
          <p:cNvGrpSpPr/>
          <p:nvPr/>
        </p:nvGrpSpPr>
        <p:grpSpPr>
          <a:xfrm>
            <a:off x="1436730" y="1984255"/>
            <a:ext cx="4379176" cy="3483276"/>
            <a:chOff x="2629200" y="1276651"/>
            <a:chExt cx="8621880" cy="6858000"/>
          </a:xfrm>
        </p:grpSpPr>
        <p:pic>
          <p:nvPicPr>
            <p:cNvPr id="14" name="Picture 13" descr="A picture containing text, electronics, computer, screenshot&#10;&#10;Description automatically generated">
              <a:extLst>
                <a:ext uri="{FF2B5EF4-FFF2-40B4-BE49-F238E27FC236}">
                  <a16:creationId xmlns:a16="http://schemas.microsoft.com/office/drawing/2014/main" id="{CCCF4A46-C43A-D4C1-8916-44CBC4FC5D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0120" y="1276651"/>
              <a:ext cx="7680960" cy="6858000"/>
            </a:xfrm>
            <a:prstGeom prst="rect">
              <a:avLst/>
            </a:prstGeom>
          </p:spPr>
        </p:pic>
        <p:grpSp>
          <p:nvGrpSpPr>
            <p:cNvPr id="16" name="Group 15">
              <a:extLst>
                <a:ext uri="{FF2B5EF4-FFF2-40B4-BE49-F238E27FC236}">
                  <a16:creationId xmlns:a16="http://schemas.microsoft.com/office/drawing/2014/main" id="{788E8A7E-1605-F732-D093-60A4EC9FB276}"/>
                </a:ext>
              </a:extLst>
            </p:cNvPr>
            <p:cNvGrpSpPr/>
            <p:nvPr/>
          </p:nvGrpSpPr>
          <p:grpSpPr>
            <a:xfrm>
              <a:off x="2629200" y="2797143"/>
              <a:ext cx="3375360" cy="2374681"/>
              <a:chOff x="2569440" y="2633749"/>
              <a:chExt cx="3375360" cy="2374681"/>
            </a:xfrm>
          </p:grpSpPr>
          <p:sp>
            <p:nvSpPr>
              <p:cNvPr id="15" name="Arrow: Right 14">
                <a:extLst>
                  <a:ext uri="{FF2B5EF4-FFF2-40B4-BE49-F238E27FC236}">
                    <a16:creationId xmlns:a16="http://schemas.microsoft.com/office/drawing/2014/main" id="{15AE95BC-2940-CDC3-E316-48B90FA84DF6}"/>
                  </a:ext>
                </a:extLst>
              </p:cNvPr>
              <p:cNvSpPr/>
              <p:nvPr/>
            </p:nvSpPr>
            <p:spPr>
              <a:xfrm>
                <a:off x="4603680" y="3218018"/>
                <a:ext cx="1341120" cy="1206141"/>
              </a:xfrm>
              <a:prstGeom prst="rightArrow">
                <a:avLst/>
              </a:prstGeom>
              <a:solidFill>
                <a:schemeClr val="tx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pic>
            <p:nvPicPr>
              <p:cNvPr id="7" name="Picture 6" descr="Icon&#10;&#10;Description automatically generated">
                <a:extLst>
                  <a:ext uri="{FF2B5EF4-FFF2-40B4-BE49-F238E27FC236}">
                    <a16:creationId xmlns:a16="http://schemas.microsoft.com/office/drawing/2014/main" id="{BA353F81-3489-0838-815E-C78AA5E332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9440" y="2633749"/>
                <a:ext cx="2374680" cy="2374681"/>
              </a:xfrm>
              <a:prstGeom prst="rect">
                <a:avLst/>
              </a:prstGeom>
            </p:spPr>
          </p:pic>
        </p:grpSp>
      </p:grpSp>
      <p:sp>
        <p:nvSpPr>
          <p:cNvPr id="5" name="TextBox 4">
            <a:extLst>
              <a:ext uri="{FF2B5EF4-FFF2-40B4-BE49-F238E27FC236}">
                <a16:creationId xmlns:a16="http://schemas.microsoft.com/office/drawing/2014/main" id="{896D0DD2-E50A-DDF6-105B-D823AF1F65E8}"/>
              </a:ext>
            </a:extLst>
          </p:cNvPr>
          <p:cNvSpPr txBox="1"/>
          <p:nvPr/>
        </p:nvSpPr>
        <p:spPr>
          <a:xfrm>
            <a:off x="1354380" y="599543"/>
            <a:ext cx="9483240" cy="584775"/>
          </a:xfrm>
          <a:prstGeom prst="rect">
            <a:avLst/>
          </a:prstGeom>
          <a:noFill/>
        </p:spPr>
        <p:txBody>
          <a:bodyPr wrap="square" rtlCol="0">
            <a:spAutoFit/>
          </a:bodyPr>
          <a:lstStyle/>
          <a:p>
            <a:pPr algn="ctr"/>
            <a:r>
              <a:rPr lang="en-US" sz="3200"/>
              <a:t>Results of two consecutive experiments</a:t>
            </a:r>
            <a:endParaRPr lang="en-BE"/>
          </a:p>
        </p:txBody>
      </p:sp>
      <p:sp>
        <p:nvSpPr>
          <p:cNvPr id="6" name="TextBox 5">
            <a:extLst>
              <a:ext uri="{FF2B5EF4-FFF2-40B4-BE49-F238E27FC236}">
                <a16:creationId xmlns:a16="http://schemas.microsoft.com/office/drawing/2014/main" id="{26010598-715D-F904-53A6-2EFC227C50CB}"/>
              </a:ext>
            </a:extLst>
          </p:cNvPr>
          <p:cNvSpPr txBox="1"/>
          <p:nvPr/>
        </p:nvSpPr>
        <p:spPr>
          <a:xfrm>
            <a:off x="1132553" y="4927884"/>
            <a:ext cx="4531087" cy="1015663"/>
          </a:xfrm>
          <a:prstGeom prst="rect">
            <a:avLst/>
          </a:prstGeom>
          <a:noFill/>
        </p:spPr>
        <p:txBody>
          <a:bodyPr wrap="square" rtlCol="0">
            <a:spAutoFit/>
          </a:bodyPr>
          <a:lstStyle/>
          <a:p>
            <a:pPr algn="ctr"/>
            <a:r>
              <a:rPr lang="en-US" sz="2000"/>
              <a:t>1) How does a </a:t>
            </a:r>
            <a:r>
              <a:rPr lang="en-US" sz="2000" b="1"/>
              <a:t>data vault</a:t>
            </a:r>
            <a:r>
              <a:rPr lang="en-US" sz="2000"/>
              <a:t> integration in the</a:t>
            </a:r>
            <a:r>
              <a:rPr lang="en-US" sz="2000" b="1"/>
              <a:t> news website </a:t>
            </a:r>
            <a:r>
              <a:rPr lang="en-US" sz="2000"/>
              <a:t>of the public broadcaster affect the </a:t>
            </a:r>
            <a:r>
              <a:rPr lang="en-US" sz="2000" b="1"/>
              <a:t>user experience</a:t>
            </a:r>
            <a:r>
              <a:rPr lang="en-US" sz="2000"/>
              <a:t>?</a:t>
            </a:r>
            <a:endParaRPr lang="en-BE" sz="2000"/>
          </a:p>
        </p:txBody>
      </p:sp>
      <p:sp>
        <p:nvSpPr>
          <p:cNvPr id="9" name="TextBox 8">
            <a:extLst>
              <a:ext uri="{FF2B5EF4-FFF2-40B4-BE49-F238E27FC236}">
                <a16:creationId xmlns:a16="http://schemas.microsoft.com/office/drawing/2014/main" id="{188F6805-D351-A9CB-DCF0-11ADA7674CE5}"/>
              </a:ext>
            </a:extLst>
          </p:cNvPr>
          <p:cNvSpPr txBox="1"/>
          <p:nvPr/>
        </p:nvSpPr>
        <p:spPr>
          <a:xfrm>
            <a:off x="7245116" y="4927884"/>
            <a:ext cx="3709556" cy="707886"/>
          </a:xfrm>
          <a:prstGeom prst="rect">
            <a:avLst/>
          </a:prstGeom>
          <a:noFill/>
        </p:spPr>
        <p:txBody>
          <a:bodyPr wrap="square">
            <a:spAutoFit/>
          </a:bodyPr>
          <a:lstStyle/>
          <a:p>
            <a:pPr algn="ctr"/>
            <a:r>
              <a:rPr lang="en-US" sz="2000"/>
              <a:t>2) How can we </a:t>
            </a:r>
            <a:r>
              <a:rPr lang="en-US" sz="2000" b="1"/>
              <a:t>heighten the users’ intention to use Solid</a:t>
            </a:r>
            <a:r>
              <a:rPr lang="en-US" sz="2000"/>
              <a:t>?</a:t>
            </a:r>
            <a:endParaRPr lang="nl-BE" sz="2000"/>
          </a:p>
        </p:txBody>
      </p:sp>
      <p:pic>
        <p:nvPicPr>
          <p:cNvPr id="11" name="Picture 10">
            <a:extLst>
              <a:ext uri="{FF2B5EF4-FFF2-40B4-BE49-F238E27FC236}">
                <a16:creationId xmlns:a16="http://schemas.microsoft.com/office/drawing/2014/main" id="{660EDCC7-48B6-D5C1-3DF7-8F5534F71D50}"/>
              </a:ext>
            </a:extLst>
          </p:cNvPr>
          <p:cNvPicPr>
            <a:picLocks noChangeAspect="1"/>
          </p:cNvPicPr>
          <p:nvPr/>
        </p:nvPicPr>
        <p:blipFill>
          <a:blip r:embed="rId5"/>
          <a:stretch>
            <a:fillRect/>
          </a:stretch>
        </p:blipFill>
        <p:spPr>
          <a:xfrm>
            <a:off x="7564790" y="2224970"/>
            <a:ext cx="1194518" cy="1819576"/>
          </a:xfrm>
          <a:prstGeom prst="rect">
            <a:avLst/>
          </a:prstGeom>
          <a:ln>
            <a:noFill/>
          </a:ln>
          <a:effectLst>
            <a:outerShdw blurRad="292100" dist="139700" dir="2700000" algn="tl" rotWithShape="0">
              <a:srgbClr val="333333">
                <a:alpha val="65000"/>
              </a:srgbClr>
            </a:outerShdw>
          </a:effectLst>
        </p:spPr>
      </p:pic>
      <p:pic>
        <p:nvPicPr>
          <p:cNvPr id="18" name="Picture 17">
            <a:extLst>
              <a:ext uri="{FF2B5EF4-FFF2-40B4-BE49-F238E27FC236}">
                <a16:creationId xmlns:a16="http://schemas.microsoft.com/office/drawing/2014/main" id="{E2FD6A32-2B9F-54F9-BA9F-45C9639997A0}"/>
              </a:ext>
            </a:extLst>
          </p:cNvPr>
          <p:cNvPicPr>
            <a:picLocks noChangeAspect="1"/>
          </p:cNvPicPr>
          <p:nvPr/>
        </p:nvPicPr>
        <p:blipFill>
          <a:blip r:embed="rId6"/>
          <a:stretch>
            <a:fillRect/>
          </a:stretch>
        </p:blipFill>
        <p:spPr>
          <a:xfrm>
            <a:off x="8474060" y="2976175"/>
            <a:ext cx="1194518" cy="1819576"/>
          </a:xfrm>
          <a:prstGeom prst="rect">
            <a:avLst/>
          </a:prstGeom>
          <a:ln>
            <a:noFill/>
          </a:ln>
          <a:effectLst>
            <a:outerShdw blurRad="292100" dist="139700" dir="2700000" algn="tl" rotWithShape="0">
              <a:srgbClr val="333333">
                <a:alpha val="65000"/>
              </a:srgbClr>
            </a:outerShdw>
          </a:effectLst>
        </p:spPr>
      </p:pic>
      <p:pic>
        <p:nvPicPr>
          <p:cNvPr id="21" name="Picture 20">
            <a:extLst>
              <a:ext uri="{FF2B5EF4-FFF2-40B4-BE49-F238E27FC236}">
                <a16:creationId xmlns:a16="http://schemas.microsoft.com/office/drawing/2014/main" id="{8B731165-875F-E755-6EFE-B36FFBEF0D72}"/>
              </a:ext>
            </a:extLst>
          </p:cNvPr>
          <p:cNvPicPr>
            <a:picLocks noChangeAspect="1"/>
          </p:cNvPicPr>
          <p:nvPr/>
        </p:nvPicPr>
        <p:blipFill>
          <a:blip r:embed="rId7"/>
          <a:stretch>
            <a:fillRect/>
          </a:stretch>
        </p:blipFill>
        <p:spPr>
          <a:xfrm>
            <a:off x="9383330" y="1906380"/>
            <a:ext cx="1194518" cy="1819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75356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65B9C21-AF04-51A1-ED9D-FCC55725FE51}"/>
              </a:ext>
            </a:extLst>
          </p:cNvPr>
          <p:cNvSpPr>
            <a:spLocks noGrp="1"/>
          </p:cNvSpPr>
          <p:nvPr>
            <p:ph type="ftr" sz="quarter" idx="10"/>
          </p:nvPr>
        </p:nvSpPr>
        <p:spPr/>
        <p:txBody>
          <a:bodyPr/>
          <a:lstStyle/>
          <a:p>
            <a:endParaRPr lang="en-US"/>
          </a:p>
        </p:txBody>
      </p:sp>
      <p:sp>
        <p:nvSpPr>
          <p:cNvPr id="3" name="Slide Number Placeholder 2">
            <a:extLst>
              <a:ext uri="{FF2B5EF4-FFF2-40B4-BE49-F238E27FC236}">
                <a16:creationId xmlns:a16="http://schemas.microsoft.com/office/drawing/2014/main" id="{4F532D14-3083-15C5-DB40-86A94A448824}"/>
              </a:ext>
            </a:extLst>
          </p:cNvPr>
          <p:cNvSpPr>
            <a:spLocks noGrp="1"/>
          </p:cNvSpPr>
          <p:nvPr>
            <p:ph type="sldNum" sz="quarter" idx="11"/>
          </p:nvPr>
        </p:nvSpPr>
        <p:spPr/>
        <p:txBody>
          <a:bodyPr/>
          <a:lstStyle/>
          <a:p>
            <a:fld id="{DDF263A7-6F07-4702-BDA8-A38984C6EF62}" type="slidenum">
              <a:rPr lang="en-US" smtClean="0"/>
              <a:pPr/>
              <a:t>4</a:t>
            </a:fld>
            <a:endParaRPr lang="en-US"/>
          </a:p>
        </p:txBody>
      </p:sp>
      <p:sp>
        <p:nvSpPr>
          <p:cNvPr id="4" name="Rectangle 3">
            <a:extLst>
              <a:ext uri="{FF2B5EF4-FFF2-40B4-BE49-F238E27FC236}">
                <a16:creationId xmlns:a16="http://schemas.microsoft.com/office/drawing/2014/main" id="{0F54C1A3-4401-0DE8-AA07-7BA109264843}"/>
              </a:ext>
            </a:extLst>
          </p:cNvPr>
          <p:cNvSpPr/>
          <p:nvPr/>
        </p:nvSpPr>
        <p:spPr>
          <a:xfrm>
            <a:off x="0" y="111760"/>
            <a:ext cx="12192000" cy="6858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BE"/>
          </a:p>
        </p:txBody>
      </p:sp>
      <p:grpSp>
        <p:nvGrpSpPr>
          <p:cNvPr id="17" name="Group 16">
            <a:extLst>
              <a:ext uri="{FF2B5EF4-FFF2-40B4-BE49-F238E27FC236}">
                <a16:creationId xmlns:a16="http://schemas.microsoft.com/office/drawing/2014/main" id="{0FCCF4AC-E4F0-AE56-18EB-1EBCAF947A76}"/>
              </a:ext>
            </a:extLst>
          </p:cNvPr>
          <p:cNvGrpSpPr/>
          <p:nvPr/>
        </p:nvGrpSpPr>
        <p:grpSpPr>
          <a:xfrm>
            <a:off x="2629200" y="921051"/>
            <a:ext cx="8621880" cy="6858000"/>
            <a:chOff x="2629200" y="1276651"/>
            <a:chExt cx="8621880" cy="6858000"/>
          </a:xfrm>
        </p:grpSpPr>
        <p:pic>
          <p:nvPicPr>
            <p:cNvPr id="14" name="Picture 13" descr="A picture containing text, electronics, computer, screenshot&#10;&#10;Description automatically generated">
              <a:extLst>
                <a:ext uri="{FF2B5EF4-FFF2-40B4-BE49-F238E27FC236}">
                  <a16:creationId xmlns:a16="http://schemas.microsoft.com/office/drawing/2014/main" id="{CCCF4A46-C43A-D4C1-8916-44CBC4FC5D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0120" y="1276651"/>
              <a:ext cx="7680960" cy="6858000"/>
            </a:xfrm>
            <a:prstGeom prst="rect">
              <a:avLst/>
            </a:prstGeom>
          </p:spPr>
        </p:pic>
        <p:grpSp>
          <p:nvGrpSpPr>
            <p:cNvPr id="16" name="Group 15">
              <a:extLst>
                <a:ext uri="{FF2B5EF4-FFF2-40B4-BE49-F238E27FC236}">
                  <a16:creationId xmlns:a16="http://schemas.microsoft.com/office/drawing/2014/main" id="{788E8A7E-1605-F732-D093-60A4EC9FB276}"/>
                </a:ext>
              </a:extLst>
            </p:cNvPr>
            <p:cNvGrpSpPr/>
            <p:nvPr/>
          </p:nvGrpSpPr>
          <p:grpSpPr>
            <a:xfrm>
              <a:off x="2629200" y="2797143"/>
              <a:ext cx="3375360" cy="2374681"/>
              <a:chOff x="2569440" y="2633749"/>
              <a:chExt cx="3375360" cy="2374681"/>
            </a:xfrm>
          </p:grpSpPr>
          <p:sp>
            <p:nvSpPr>
              <p:cNvPr id="15" name="Arrow: Right 14">
                <a:extLst>
                  <a:ext uri="{FF2B5EF4-FFF2-40B4-BE49-F238E27FC236}">
                    <a16:creationId xmlns:a16="http://schemas.microsoft.com/office/drawing/2014/main" id="{15AE95BC-2940-CDC3-E316-48B90FA84DF6}"/>
                  </a:ext>
                </a:extLst>
              </p:cNvPr>
              <p:cNvSpPr/>
              <p:nvPr/>
            </p:nvSpPr>
            <p:spPr>
              <a:xfrm>
                <a:off x="4603680" y="3218018"/>
                <a:ext cx="1341120" cy="1206141"/>
              </a:xfrm>
              <a:prstGeom prst="rightArrow">
                <a:avLst/>
              </a:prstGeom>
              <a:solidFill>
                <a:schemeClr val="tx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pic>
            <p:nvPicPr>
              <p:cNvPr id="7" name="Picture 6" descr="Icon&#10;&#10;Description automatically generated">
                <a:extLst>
                  <a:ext uri="{FF2B5EF4-FFF2-40B4-BE49-F238E27FC236}">
                    <a16:creationId xmlns:a16="http://schemas.microsoft.com/office/drawing/2014/main" id="{BA353F81-3489-0838-815E-C78AA5E332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9440" y="2633749"/>
                <a:ext cx="2374680" cy="2374681"/>
              </a:xfrm>
              <a:prstGeom prst="rect">
                <a:avLst/>
              </a:prstGeom>
            </p:spPr>
          </p:pic>
        </p:grpSp>
      </p:grpSp>
      <p:sp>
        <p:nvSpPr>
          <p:cNvPr id="5" name="TextBox 4">
            <a:extLst>
              <a:ext uri="{FF2B5EF4-FFF2-40B4-BE49-F238E27FC236}">
                <a16:creationId xmlns:a16="http://schemas.microsoft.com/office/drawing/2014/main" id="{896D0DD2-E50A-DDF6-105B-D823AF1F65E8}"/>
              </a:ext>
            </a:extLst>
          </p:cNvPr>
          <p:cNvSpPr txBox="1"/>
          <p:nvPr/>
        </p:nvSpPr>
        <p:spPr>
          <a:xfrm>
            <a:off x="1354380" y="599543"/>
            <a:ext cx="9483240" cy="1077218"/>
          </a:xfrm>
          <a:prstGeom prst="rect">
            <a:avLst/>
          </a:prstGeom>
          <a:noFill/>
        </p:spPr>
        <p:txBody>
          <a:bodyPr wrap="square" rtlCol="0">
            <a:spAutoFit/>
          </a:bodyPr>
          <a:lstStyle/>
          <a:p>
            <a:pPr algn="ctr"/>
            <a:r>
              <a:rPr lang="en-US" sz="3200"/>
              <a:t>How does a </a:t>
            </a:r>
            <a:r>
              <a:rPr lang="en-US" sz="3200" b="1"/>
              <a:t>data vault</a:t>
            </a:r>
            <a:r>
              <a:rPr lang="en-US" sz="3200"/>
              <a:t> integration in the</a:t>
            </a:r>
            <a:r>
              <a:rPr lang="en-US" sz="3200" b="1"/>
              <a:t> news website </a:t>
            </a:r>
            <a:r>
              <a:rPr lang="en-US" sz="3200"/>
              <a:t>of the public broadcaster affect the </a:t>
            </a:r>
            <a:r>
              <a:rPr lang="en-US" sz="3200" b="1"/>
              <a:t>user experience</a:t>
            </a:r>
            <a:r>
              <a:rPr lang="en-US" sz="3200"/>
              <a:t>?</a:t>
            </a:r>
            <a:endParaRPr lang="en-BE"/>
          </a:p>
        </p:txBody>
      </p:sp>
    </p:spTree>
    <p:extLst>
      <p:ext uri="{BB962C8B-B14F-4D97-AF65-F5344CB8AC3E}">
        <p14:creationId xmlns:p14="http://schemas.microsoft.com/office/powerpoint/2010/main" val="16652914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65B9C21-AF04-51A1-ED9D-FCC55725FE51}"/>
              </a:ext>
            </a:extLst>
          </p:cNvPr>
          <p:cNvSpPr>
            <a:spLocks noGrp="1"/>
          </p:cNvSpPr>
          <p:nvPr>
            <p:ph type="ftr" sz="quarter" idx="10"/>
          </p:nvPr>
        </p:nvSpPr>
        <p:spPr/>
        <p:txBody>
          <a:bodyPr/>
          <a:lstStyle/>
          <a:p>
            <a:endParaRPr lang="en-US"/>
          </a:p>
        </p:txBody>
      </p:sp>
      <p:sp>
        <p:nvSpPr>
          <p:cNvPr id="3" name="Slide Number Placeholder 2">
            <a:extLst>
              <a:ext uri="{FF2B5EF4-FFF2-40B4-BE49-F238E27FC236}">
                <a16:creationId xmlns:a16="http://schemas.microsoft.com/office/drawing/2014/main" id="{4F532D14-3083-15C5-DB40-86A94A448824}"/>
              </a:ext>
            </a:extLst>
          </p:cNvPr>
          <p:cNvSpPr>
            <a:spLocks noGrp="1"/>
          </p:cNvSpPr>
          <p:nvPr>
            <p:ph type="sldNum" sz="quarter" idx="11"/>
          </p:nvPr>
        </p:nvSpPr>
        <p:spPr/>
        <p:txBody>
          <a:bodyPr/>
          <a:lstStyle/>
          <a:p>
            <a:fld id="{DDF263A7-6F07-4702-BDA8-A38984C6EF62}" type="slidenum">
              <a:rPr lang="en-US" smtClean="0"/>
              <a:pPr/>
              <a:t>5</a:t>
            </a:fld>
            <a:endParaRPr lang="en-US"/>
          </a:p>
        </p:txBody>
      </p:sp>
      <p:sp>
        <p:nvSpPr>
          <p:cNvPr id="4" name="Rectangle 3">
            <a:extLst>
              <a:ext uri="{FF2B5EF4-FFF2-40B4-BE49-F238E27FC236}">
                <a16:creationId xmlns:a16="http://schemas.microsoft.com/office/drawing/2014/main" id="{0F54C1A3-4401-0DE8-AA07-7BA109264843}"/>
              </a:ext>
            </a:extLst>
          </p:cNvPr>
          <p:cNvSpPr/>
          <p:nvPr/>
        </p:nvSpPr>
        <p:spPr>
          <a:xfrm>
            <a:off x="0" y="0"/>
            <a:ext cx="12192000" cy="6858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BE"/>
          </a:p>
        </p:txBody>
      </p:sp>
      <p:sp>
        <p:nvSpPr>
          <p:cNvPr id="5" name="TextBox 4">
            <a:extLst>
              <a:ext uri="{FF2B5EF4-FFF2-40B4-BE49-F238E27FC236}">
                <a16:creationId xmlns:a16="http://schemas.microsoft.com/office/drawing/2014/main" id="{896D0DD2-E50A-DDF6-105B-D823AF1F65E8}"/>
              </a:ext>
            </a:extLst>
          </p:cNvPr>
          <p:cNvSpPr txBox="1"/>
          <p:nvPr/>
        </p:nvSpPr>
        <p:spPr>
          <a:xfrm>
            <a:off x="6765950" y="2274838"/>
            <a:ext cx="4805571" cy="1938992"/>
          </a:xfrm>
          <a:prstGeom prst="rect">
            <a:avLst/>
          </a:prstGeom>
          <a:noFill/>
        </p:spPr>
        <p:txBody>
          <a:bodyPr wrap="square" lIns="91440" tIns="45720" rIns="91440" bIns="45720" rtlCol="0" anchor="t">
            <a:spAutoFit/>
          </a:bodyPr>
          <a:lstStyle/>
          <a:p>
            <a:pPr algn="ctr"/>
            <a:r>
              <a:rPr lang="nl-BE" sz="2400"/>
              <a:t>Test case</a:t>
            </a:r>
          </a:p>
          <a:p>
            <a:pPr algn="ctr"/>
            <a:endParaRPr lang="nl-BE" sz="2400"/>
          </a:p>
          <a:p>
            <a:pPr algn="ctr"/>
            <a:r>
              <a:rPr lang="en-US" sz="2400"/>
              <a:t>The user receives </a:t>
            </a:r>
            <a:r>
              <a:rPr lang="en-US" sz="2400" b="1"/>
              <a:t>personalized news </a:t>
            </a:r>
            <a:r>
              <a:rPr lang="en-US" sz="2400"/>
              <a:t>recommendations based on his/her reading behavior.</a:t>
            </a:r>
            <a:endParaRPr lang="en-BE" sz="2400"/>
          </a:p>
        </p:txBody>
      </p:sp>
      <p:pic>
        <p:nvPicPr>
          <p:cNvPr id="24" name="Picture 23">
            <a:extLst>
              <a:ext uri="{FF2B5EF4-FFF2-40B4-BE49-F238E27FC236}">
                <a16:creationId xmlns:a16="http://schemas.microsoft.com/office/drawing/2014/main" id="{DA401979-5ADE-36EA-959F-DD4B202DA4D4}"/>
              </a:ext>
            </a:extLst>
          </p:cNvPr>
          <p:cNvPicPr>
            <a:picLocks noChangeAspect="1"/>
          </p:cNvPicPr>
          <p:nvPr/>
        </p:nvPicPr>
        <p:blipFill rotWithShape="1">
          <a:blip r:embed="rId3"/>
          <a:srcRect l="14662" t="17959" r="13726" b="32245"/>
          <a:stretch/>
        </p:blipFill>
        <p:spPr>
          <a:xfrm>
            <a:off x="-1455104" y="1105785"/>
            <a:ext cx="8845685" cy="5491865"/>
          </a:xfrm>
          <a:prstGeom prst="rect">
            <a:avLst/>
          </a:prstGeom>
        </p:spPr>
      </p:pic>
    </p:spTree>
    <p:extLst>
      <p:ext uri="{BB962C8B-B14F-4D97-AF65-F5344CB8AC3E}">
        <p14:creationId xmlns:p14="http://schemas.microsoft.com/office/powerpoint/2010/main" val="23413606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65B9C21-AF04-51A1-ED9D-FCC55725FE51}"/>
              </a:ext>
            </a:extLst>
          </p:cNvPr>
          <p:cNvSpPr>
            <a:spLocks noGrp="1"/>
          </p:cNvSpPr>
          <p:nvPr>
            <p:ph type="ftr" sz="quarter" idx="10"/>
          </p:nvPr>
        </p:nvSpPr>
        <p:spPr>
          <a:xfrm>
            <a:off x="3588218" y="6232526"/>
            <a:ext cx="5015564" cy="365124"/>
          </a:xfrm>
        </p:spPr>
        <p:txBody>
          <a:bodyPr/>
          <a:lstStyle/>
          <a:p>
            <a:endParaRPr lang="en-US"/>
          </a:p>
        </p:txBody>
      </p:sp>
      <p:sp>
        <p:nvSpPr>
          <p:cNvPr id="3" name="Slide Number Placeholder 2">
            <a:extLst>
              <a:ext uri="{FF2B5EF4-FFF2-40B4-BE49-F238E27FC236}">
                <a16:creationId xmlns:a16="http://schemas.microsoft.com/office/drawing/2014/main" id="{4F532D14-3083-15C5-DB40-86A94A448824}"/>
              </a:ext>
            </a:extLst>
          </p:cNvPr>
          <p:cNvSpPr>
            <a:spLocks noGrp="1"/>
          </p:cNvSpPr>
          <p:nvPr>
            <p:ph type="sldNum" sz="quarter" idx="11"/>
          </p:nvPr>
        </p:nvSpPr>
        <p:spPr>
          <a:xfrm>
            <a:off x="11251080" y="6197667"/>
            <a:ext cx="640882" cy="385763"/>
          </a:xfrm>
        </p:spPr>
        <p:txBody>
          <a:bodyPr/>
          <a:lstStyle/>
          <a:p>
            <a:fld id="{DDF263A7-6F07-4702-BDA8-A38984C6EF62}" type="slidenum">
              <a:rPr lang="en-US" smtClean="0"/>
              <a:pPr/>
              <a:t>6</a:t>
            </a:fld>
            <a:endParaRPr lang="en-US"/>
          </a:p>
        </p:txBody>
      </p:sp>
      <p:sp>
        <p:nvSpPr>
          <p:cNvPr id="4" name="Rectangle 3">
            <a:extLst>
              <a:ext uri="{FF2B5EF4-FFF2-40B4-BE49-F238E27FC236}">
                <a16:creationId xmlns:a16="http://schemas.microsoft.com/office/drawing/2014/main" id="{0F54C1A3-4401-0DE8-AA07-7BA109264843}"/>
              </a:ext>
            </a:extLst>
          </p:cNvPr>
          <p:cNvSpPr/>
          <p:nvPr/>
        </p:nvSpPr>
        <p:spPr>
          <a:xfrm>
            <a:off x="0" y="0"/>
            <a:ext cx="12192000" cy="6858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BE"/>
          </a:p>
        </p:txBody>
      </p:sp>
      <p:grpSp>
        <p:nvGrpSpPr>
          <p:cNvPr id="33" name="Group 32">
            <a:extLst>
              <a:ext uri="{FF2B5EF4-FFF2-40B4-BE49-F238E27FC236}">
                <a16:creationId xmlns:a16="http://schemas.microsoft.com/office/drawing/2014/main" id="{1085790E-7C40-EDFA-496B-3268FD2A5694}"/>
              </a:ext>
            </a:extLst>
          </p:cNvPr>
          <p:cNvGrpSpPr/>
          <p:nvPr/>
        </p:nvGrpSpPr>
        <p:grpSpPr>
          <a:xfrm>
            <a:off x="76334" y="3258000"/>
            <a:ext cx="12039332" cy="3600000"/>
            <a:chOff x="0" y="1868898"/>
            <a:chExt cx="12039332" cy="3600000"/>
          </a:xfrm>
        </p:grpSpPr>
        <p:grpSp>
          <p:nvGrpSpPr>
            <p:cNvPr id="30" name="Group 29">
              <a:extLst>
                <a:ext uri="{FF2B5EF4-FFF2-40B4-BE49-F238E27FC236}">
                  <a16:creationId xmlns:a16="http://schemas.microsoft.com/office/drawing/2014/main" id="{7DB951A9-AD25-786D-0A32-E0CC8C1FF695}"/>
                </a:ext>
              </a:extLst>
            </p:cNvPr>
            <p:cNvGrpSpPr/>
            <p:nvPr/>
          </p:nvGrpSpPr>
          <p:grpSpPr>
            <a:xfrm>
              <a:off x="0" y="1868898"/>
              <a:ext cx="4189445" cy="3600000"/>
              <a:chOff x="115577" y="1889731"/>
              <a:chExt cx="4189445" cy="3600000"/>
            </a:xfrm>
          </p:grpSpPr>
          <p:pic>
            <p:nvPicPr>
              <p:cNvPr id="21" name="Picture 20" descr="Graphical user interface, application, Teams&#10;&#10;Description automatically generated">
                <a:extLst>
                  <a:ext uri="{FF2B5EF4-FFF2-40B4-BE49-F238E27FC236}">
                    <a16:creationId xmlns:a16="http://schemas.microsoft.com/office/drawing/2014/main" id="{5A0C1677-88A7-E857-036A-269B7AEEB8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577" y="1889731"/>
                <a:ext cx="4032000" cy="3600000"/>
              </a:xfrm>
              <a:prstGeom prst="rect">
                <a:avLst/>
              </a:prstGeom>
            </p:spPr>
          </p:pic>
          <p:pic>
            <p:nvPicPr>
              <p:cNvPr id="23" name="Graphic 22" descr="User with solid fill">
                <a:extLst>
                  <a:ext uri="{FF2B5EF4-FFF2-40B4-BE49-F238E27FC236}">
                    <a16:creationId xmlns:a16="http://schemas.microsoft.com/office/drawing/2014/main" id="{89632B0D-7C3E-F8B2-CBD3-0D9EA2E5444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183862" y="2881927"/>
                <a:ext cx="2121160" cy="2121160"/>
              </a:xfrm>
              <a:prstGeom prst="rect">
                <a:avLst/>
              </a:prstGeom>
            </p:spPr>
          </p:pic>
        </p:grpSp>
        <p:grpSp>
          <p:nvGrpSpPr>
            <p:cNvPr id="31" name="Group 30">
              <a:extLst>
                <a:ext uri="{FF2B5EF4-FFF2-40B4-BE49-F238E27FC236}">
                  <a16:creationId xmlns:a16="http://schemas.microsoft.com/office/drawing/2014/main" id="{4859EF57-106A-7300-52FB-66B9CBDA2C0F}"/>
                </a:ext>
              </a:extLst>
            </p:cNvPr>
            <p:cNvGrpSpPr/>
            <p:nvPr/>
          </p:nvGrpSpPr>
          <p:grpSpPr>
            <a:xfrm>
              <a:off x="3985359" y="1868898"/>
              <a:ext cx="4147576" cy="3600000"/>
              <a:chOff x="4080000" y="1783861"/>
              <a:chExt cx="4147576" cy="3600000"/>
            </a:xfrm>
          </p:grpSpPr>
          <p:pic>
            <p:nvPicPr>
              <p:cNvPr id="25" name="Picture 24" descr="Graphical user interface, application&#10;&#10;Description automatically generated">
                <a:extLst>
                  <a:ext uri="{FF2B5EF4-FFF2-40B4-BE49-F238E27FC236}">
                    <a16:creationId xmlns:a16="http://schemas.microsoft.com/office/drawing/2014/main" id="{7E137145-A4CE-4F0C-627A-6BC4BF7418C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80000" y="1783861"/>
                <a:ext cx="4032000" cy="3600000"/>
              </a:xfrm>
              <a:prstGeom prst="rect">
                <a:avLst/>
              </a:prstGeom>
            </p:spPr>
          </p:pic>
          <p:pic>
            <p:nvPicPr>
              <p:cNvPr id="26" name="Graphic 25" descr="User with solid fill">
                <a:extLst>
                  <a:ext uri="{FF2B5EF4-FFF2-40B4-BE49-F238E27FC236}">
                    <a16:creationId xmlns:a16="http://schemas.microsoft.com/office/drawing/2014/main" id="{59E1B3C5-DA57-AD5D-116E-FBBF53A4DED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106416" y="2776057"/>
                <a:ext cx="2121160" cy="2121160"/>
              </a:xfrm>
              <a:prstGeom prst="rect">
                <a:avLst/>
              </a:prstGeom>
            </p:spPr>
          </p:pic>
        </p:grpSp>
        <p:grpSp>
          <p:nvGrpSpPr>
            <p:cNvPr id="32" name="Group 31">
              <a:extLst>
                <a:ext uri="{FF2B5EF4-FFF2-40B4-BE49-F238E27FC236}">
                  <a16:creationId xmlns:a16="http://schemas.microsoft.com/office/drawing/2014/main" id="{07E19A15-CBC5-4C97-0B3C-7CD17C03E0E6}"/>
                </a:ext>
              </a:extLst>
            </p:cNvPr>
            <p:cNvGrpSpPr/>
            <p:nvPr/>
          </p:nvGrpSpPr>
          <p:grpSpPr>
            <a:xfrm>
              <a:off x="7928848" y="1868898"/>
              <a:ext cx="4110484" cy="3600000"/>
              <a:chOff x="8044425" y="1677991"/>
              <a:chExt cx="4110484" cy="3600000"/>
            </a:xfrm>
          </p:grpSpPr>
          <p:pic>
            <p:nvPicPr>
              <p:cNvPr id="28" name="Picture 27" descr="Graphical user interface, application, Teams&#10;&#10;Description automatically generated">
                <a:extLst>
                  <a:ext uri="{FF2B5EF4-FFF2-40B4-BE49-F238E27FC236}">
                    <a16:creationId xmlns:a16="http://schemas.microsoft.com/office/drawing/2014/main" id="{A7B07A80-E516-C300-02BD-B5BB4A96861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44425" y="1677991"/>
                <a:ext cx="4032000" cy="3600000"/>
              </a:xfrm>
              <a:prstGeom prst="rect">
                <a:avLst/>
              </a:prstGeom>
            </p:spPr>
          </p:pic>
          <p:pic>
            <p:nvPicPr>
              <p:cNvPr id="29" name="Graphic 28" descr="User with solid fill">
                <a:extLst>
                  <a:ext uri="{FF2B5EF4-FFF2-40B4-BE49-F238E27FC236}">
                    <a16:creationId xmlns:a16="http://schemas.microsoft.com/office/drawing/2014/main" id="{12BF5F37-7755-A027-CE54-450457D140B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033749" y="2670187"/>
                <a:ext cx="2121160" cy="2121160"/>
              </a:xfrm>
              <a:prstGeom prst="rect">
                <a:avLst/>
              </a:prstGeom>
            </p:spPr>
          </p:pic>
        </p:grpSp>
      </p:grpSp>
      <p:sp>
        <p:nvSpPr>
          <p:cNvPr id="34" name="TextBox 33">
            <a:extLst>
              <a:ext uri="{FF2B5EF4-FFF2-40B4-BE49-F238E27FC236}">
                <a16:creationId xmlns:a16="http://schemas.microsoft.com/office/drawing/2014/main" id="{6D93ADE7-4175-E3F3-883F-76CD9601BB28}"/>
              </a:ext>
            </a:extLst>
          </p:cNvPr>
          <p:cNvSpPr txBox="1"/>
          <p:nvPr/>
        </p:nvSpPr>
        <p:spPr>
          <a:xfrm flipH="1">
            <a:off x="2748466" y="5497573"/>
            <a:ext cx="958185" cy="461665"/>
          </a:xfrm>
          <a:prstGeom prst="rect">
            <a:avLst/>
          </a:prstGeom>
          <a:noFill/>
        </p:spPr>
        <p:txBody>
          <a:bodyPr wrap="square" rtlCol="0">
            <a:spAutoFit/>
          </a:bodyPr>
          <a:lstStyle/>
          <a:p>
            <a:pPr algn="ctr"/>
            <a:r>
              <a:rPr lang="nl-BE" sz="2400">
                <a:solidFill>
                  <a:schemeClr val="bg1"/>
                </a:solidFill>
              </a:rPr>
              <a:t>n=110</a:t>
            </a:r>
            <a:endParaRPr lang="en-GB" sz="2400">
              <a:solidFill>
                <a:schemeClr val="bg1"/>
              </a:solidFill>
            </a:endParaRPr>
          </a:p>
        </p:txBody>
      </p:sp>
      <p:sp>
        <p:nvSpPr>
          <p:cNvPr id="35" name="TextBox 34">
            <a:extLst>
              <a:ext uri="{FF2B5EF4-FFF2-40B4-BE49-F238E27FC236}">
                <a16:creationId xmlns:a16="http://schemas.microsoft.com/office/drawing/2014/main" id="{1536C85A-6D33-A700-360A-6E54C95851EE}"/>
              </a:ext>
            </a:extLst>
          </p:cNvPr>
          <p:cNvSpPr txBox="1"/>
          <p:nvPr/>
        </p:nvSpPr>
        <p:spPr>
          <a:xfrm flipH="1">
            <a:off x="6694583" y="5497572"/>
            <a:ext cx="958185" cy="461665"/>
          </a:xfrm>
          <a:prstGeom prst="rect">
            <a:avLst/>
          </a:prstGeom>
          <a:noFill/>
        </p:spPr>
        <p:txBody>
          <a:bodyPr wrap="square" rtlCol="0">
            <a:spAutoFit/>
          </a:bodyPr>
          <a:lstStyle/>
          <a:p>
            <a:pPr algn="ctr"/>
            <a:r>
              <a:rPr lang="nl-BE" sz="2400">
                <a:solidFill>
                  <a:schemeClr val="bg1"/>
                </a:solidFill>
              </a:rPr>
              <a:t>n=150</a:t>
            </a:r>
            <a:endParaRPr lang="en-GB" sz="2400">
              <a:solidFill>
                <a:schemeClr val="bg1"/>
              </a:solidFill>
            </a:endParaRPr>
          </a:p>
        </p:txBody>
      </p:sp>
      <p:sp>
        <p:nvSpPr>
          <p:cNvPr id="36" name="TextBox 35">
            <a:extLst>
              <a:ext uri="{FF2B5EF4-FFF2-40B4-BE49-F238E27FC236}">
                <a16:creationId xmlns:a16="http://schemas.microsoft.com/office/drawing/2014/main" id="{E843CBB8-F481-1A88-FC64-5D8FFB33E9E8}"/>
              </a:ext>
            </a:extLst>
          </p:cNvPr>
          <p:cNvSpPr txBox="1"/>
          <p:nvPr/>
        </p:nvSpPr>
        <p:spPr>
          <a:xfrm flipH="1">
            <a:off x="10575993" y="5497571"/>
            <a:ext cx="958185" cy="461665"/>
          </a:xfrm>
          <a:prstGeom prst="rect">
            <a:avLst/>
          </a:prstGeom>
          <a:noFill/>
        </p:spPr>
        <p:txBody>
          <a:bodyPr wrap="square" rtlCol="0">
            <a:spAutoFit/>
          </a:bodyPr>
          <a:lstStyle/>
          <a:p>
            <a:pPr algn="ctr"/>
            <a:r>
              <a:rPr lang="nl-BE" sz="2400">
                <a:solidFill>
                  <a:schemeClr val="bg1"/>
                </a:solidFill>
              </a:rPr>
              <a:t>n=142</a:t>
            </a:r>
            <a:endParaRPr lang="en-GB" sz="2400">
              <a:solidFill>
                <a:schemeClr val="bg1"/>
              </a:solidFill>
            </a:endParaRPr>
          </a:p>
        </p:txBody>
      </p:sp>
      <p:sp>
        <p:nvSpPr>
          <p:cNvPr id="39" name="TextBox 38">
            <a:extLst>
              <a:ext uri="{FF2B5EF4-FFF2-40B4-BE49-F238E27FC236}">
                <a16:creationId xmlns:a16="http://schemas.microsoft.com/office/drawing/2014/main" id="{334A3990-9107-CCAF-CA33-7E8EEF48FAE3}"/>
              </a:ext>
            </a:extLst>
          </p:cNvPr>
          <p:cNvSpPr txBox="1"/>
          <p:nvPr/>
        </p:nvSpPr>
        <p:spPr>
          <a:xfrm>
            <a:off x="989724" y="3366364"/>
            <a:ext cx="2304017" cy="369332"/>
          </a:xfrm>
          <a:prstGeom prst="rect">
            <a:avLst/>
          </a:prstGeom>
          <a:noFill/>
        </p:spPr>
        <p:txBody>
          <a:bodyPr wrap="square">
            <a:spAutoFit/>
          </a:bodyPr>
          <a:lstStyle/>
          <a:p>
            <a:pPr algn="ctr"/>
            <a:r>
              <a:rPr lang="nl-BE" sz="1800">
                <a:solidFill>
                  <a:schemeClr val="tx2"/>
                </a:solidFill>
              </a:rPr>
              <a:t>Cookies</a:t>
            </a:r>
          </a:p>
        </p:txBody>
      </p:sp>
      <p:sp>
        <p:nvSpPr>
          <p:cNvPr id="40" name="TextBox 39">
            <a:extLst>
              <a:ext uri="{FF2B5EF4-FFF2-40B4-BE49-F238E27FC236}">
                <a16:creationId xmlns:a16="http://schemas.microsoft.com/office/drawing/2014/main" id="{F0E30B7C-B9D7-D852-1F63-D7885F31BBF7}"/>
              </a:ext>
            </a:extLst>
          </p:cNvPr>
          <p:cNvSpPr txBox="1"/>
          <p:nvPr/>
        </p:nvSpPr>
        <p:spPr>
          <a:xfrm>
            <a:off x="4883814" y="3367632"/>
            <a:ext cx="2472961" cy="369332"/>
          </a:xfrm>
          <a:prstGeom prst="rect">
            <a:avLst/>
          </a:prstGeom>
          <a:noFill/>
        </p:spPr>
        <p:txBody>
          <a:bodyPr wrap="square">
            <a:spAutoFit/>
          </a:bodyPr>
          <a:lstStyle/>
          <a:p>
            <a:pPr algn="ctr"/>
            <a:r>
              <a:rPr lang="nl-BE" sz="1800">
                <a:solidFill>
                  <a:schemeClr val="tx2"/>
                </a:solidFill>
              </a:rPr>
              <a:t>Data </a:t>
            </a:r>
            <a:r>
              <a:rPr lang="nl-BE" sz="1800" err="1">
                <a:solidFill>
                  <a:schemeClr val="tx2"/>
                </a:solidFill>
              </a:rPr>
              <a:t>vault</a:t>
            </a:r>
            <a:r>
              <a:rPr lang="nl-BE" sz="1800">
                <a:solidFill>
                  <a:schemeClr val="tx2"/>
                </a:solidFill>
              </a:rPr>
              <a:t> </a:t>
            </a:r>
            <a:r>
              <a:rPr lang="nl-BE" sz="1800" err="1">
                <a:solidFill>
                  <a:schemeClr val="tx2"/>
                </a:solidFill>
              </a:rPr>
              <a:t>transparency</a:t>
            </a:r>
            <a:endParaRPr lang="nl-BE" sz="1800">
              <a:solidFill>
                <a:schemeClr val="tx2"/>
              </a:solidFill>
            </a:endParaRPr>
          </a:p>
        </p:txBody>
      </p:sp>
      <p:sp>
        <p:nvSpPr>
          <p:cNvPr id="41" name="TextBox 40">
            <a:extLst>
              <a:ext uri="{FF2B5EF4-FFF2-40B4-BE49-F238E27FC236}">
                <a16:creationId xmlns:a16="http://schemas.microsoft.com/office/drawing/2014/main" id="{C53DD3D8-FE6D-2F38-CF6F-672A7F74E24A}"/>
              </a:ext>
            </a:extLst>
          </p:cNvPr>
          <p:cNvSpPr txBox="1"/>
          <p:nvPr/>
        </p:nvSpPr>
        <p:spPr>
          <a:xfrm>
            <a:off x="8742100" y="3215294"/>
            <a:ext cx="2548127" cy="646331"/>
          </a:xfrm>
          <a:prstGeom prst="rect">
            <a:avLst/>
          </a:prstGeom>
          <a:noFill/>
        </p:spPr>
        <p:txBody>
          <a:bodyPr wrap="square">
            <a:spAutoFit/>
          </a:bodyPr>
          <a:lstStyle/>
          <a:p>
            <a:pPr algn="ctr"/>
            <a:r>
              <a:rPr lang="nl-BE" sz="1800">
                <a:solidFill>
                  <a:schemeClr val="tx2"/>
                </a:solidFill>
              </a:rPr>
              <a:t>Data </a:t>
            </a:r>
            <a:r>
              <a:rPr lang="nl-BE" sz="1800" err="1">
                <a:solidFill>
                  <a:schemeClr val="tx2"/>
                </a:solidFill>
              </a:rPr>
              <a:t>vault</a:t>
            </a:r>
            <a:r>
              <a:rPr lang="nl-BE" sz="1800">
                <a:solidFill>
                  <a:schemeClr val="tx2"/>
                </a:solidFill>
              </a:rPr>
              <a:t> </a:t>
            </a:r>
            <a:r>
              <a:rPr lang="nl-BE" sz="1800" err="1">
                <a:solidFill>
                  <a:schemeClr val="tx2"/>
                </a:solidFill>
              </a:rPr>
              <a:t>transparency</a:t>
            </a:r>
            <a:r>
              <a:rPr lang="nl-BE" sz="1800">
                <a:solidFill>
                  <a:schemeClr val="tx2"/>
                </a:solidFill>
              </a:rPr>
              <a:t> &amp; control</a:t>
            </a:r>
          </a:p>
        </p:txBody>
      </p:sp>
      <p:sp>
        <p:nvSpPr>
          <p:cNvPr id="6" name="TextBox 5">
            <a:extLst>
              <a:ext uri="{FF2B5EF4-FFF2-40B4-BE49-F238E27FC236}">
                <a16:creationId xmlns:a16="http://schemas.microsoft.com/office/drawing/2014/main" id="{0F205C72-4890-7714-DDDA-0943659F2C5F}"/>
              </a:ext>
            </a:extLst>
          </p:cNvPr>
          <p:cNvSpPr txBox="1"/>
          <p:nvPr/>
        </p:nvSpPr>
        <p:spPr>
          <a:xfrm>
            <a:off x="2504202" y="942182"/>
            <a:ext cx="7232182" cy="1200329"/>
          </a:xfrm>
          <a:prstGeom prst="rect">
            <a:avLst/>
          </a:prstGeom>
          <a:noFill/>
        </p:spPr>
        <p:txBody>
          <a:bodyPr wrap="square" lIns="91440" tIns="45720" rIns="91440" bIns="45720" rtlCol="0" anchor="t">
            <a:spAutoFit/>
          </a:bodyPr>
          <a:lstStyle/>
          <a:p>
            <a:pPr algn="ctr"/>
            <a:r>
              <a:rPr lang="en-US" sz="2400"/>
              <a:t>The effect of </a:t>
            </a:r>
            <a:r>
              <a:rPr lang="en-US" sz="2400" b="1"/>
              <a:t>different levels of transparency and control</a:t>
            </a:r>
            <a:r>
              <a:rPr lang="en-US" sz="2400"/>
              <a:t> over personal data processing was tested using </a:t>
            </a:r>
            <a:r>
              <a:rPr lang="en-US" sz="2400" b="1"/>
              <a:t>3 conditions</a:t>
            </a:r>
            <a:r>
              <a:rPr lang="en-US" sz="2400"/>
              <a:t>.</a:t>
            </a:r>
            <a:endParaRPr lang="en-BE" sz="2400"/>
          </a:p>
        </p:txBody>
      </p:sp>
      <p:pic>
        <p:nvPicPr>
          <p:cNvPr id="7" name="Picture 6" descr="Icon&#10;&#10;Description automatically generated">
            <a:extLst>
              <a:ext uri="{FF2B5EF4-FFF2-40B4-BE49-F238E27FC236}">
                <a16:creationId xmlns:a16="http://schemas.microsoft.com/office/drawing/2014/main" id="{C4CD30B6-BC29-8711-39F7-5F0DE26BE3C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80214" y="2636276"/>
            <a:ext cx="680159" cy="680159"/>
          </a:xfrm>
          <a:prstGeom prst="rect">
            <a:avLst/>
          </a:prstGeom>
        </p:spPr>
      </p:pic>
      <p:pic>
        <p:nvPicPr>
          <p:cNvPr id="8" name="Picture 7" descr="Icon&#10;&#10;Description automatically generated">
            <a:extLst>
              <a:ext uri="{FF2B5EF4-FFF2-40B4-BE49-F238E27FC236}">
                <a16:creationId xmlns:a16="http://schemas.microsoft.com/office/drawing/2014/main" id="{F041B407-7D3E-C84D-D973-FDABD51B479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652768" y="2630655"/>
            <a:ext cx="680159" cy="680159"/>
          </a:xfrm>
          <a:prstGeom prst="rect">
            <a:avLst/>
          </a:prstGeom>
        </p:spPr>
      </p:pic>
      <p:pic>
        <p:nvPicPr>
          <p:cNvPr id="10" name="Picture 9">
            <a:extLst>
              <a:ext uri="{FF2B5EF4-FFF2-40B4-BE49-F238E27FC236}">
                <a16:creationId xmlns:a16="http://schemas.microsoft.com/office/drawing/2014/main" id="{E49507D8-98B6-09BA-072A-439D2BAB79F7}"/>
              </a:ext>
            </a:extLst>
          </p:cNvPr>
          <p:cNvPicPr>
            <a:picLocks noChangeAspect="1"/>
          </p:cNvPicPr>
          <p:nvPr/>
        </p:nvPicPr>
        <p:blipFill>
          <a:blip r:embed="rId9"/>
          <a:stretch>
            <a:fillRect/>
          </a:stretch>
        </p:blipFill>
        <p:spPr>
          <a:xfrm>
            <a:off x="1891560" y="2688097"/>
            <a:ext cx="565273" cy="565273"/>
          </a:xfrm>
          <a:prstGeom prst="rect">
            <a:avLst/>
          </a:prstGeom>
        </p:spPr>
      </p:pic>
    </p:spTree>
    <p:extLst>
      <p:ext uri="{BB962C8B-B14F-4D97-AF65-F5344CB8AC3E}">
        <p14:creationId xmlns:p14="http://schemas.microsoft.com/office/powerpoint/2010/main" val="2713806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65B9C21-AF04-51A1-ED9D-FCC55725FE51}"/>
              </a:ext>
            </a:extLst>
          </p:cNvPr>
          <p:cNvSpPr>
            <a:spLocks noGrp="1"/>
          </p:cNvSpPr>
          <p:nvPr>
            <p:ph type="ftr" sz="quarter" idx="10"/>
          </p:nvPr>
        </p:nvSpPr>
        <p:spPr>
          <a:xfrm>
            <a:off x="3588218" y="6232526"/>
            <a:ext cx="5015564" cy="365124"/>
          </a:xfrm>
        </p:spPr>
        <p:txBody>
          <a:bodyPr/>
          <a:lstStyle/>
          <a:p>
            <a:endParaRPr lang="en-US"/>
          </a:p>
        </p:txBody>
      </p:sp>
      <p:sp>
        <p:nvSpPr>
          <p:cNvPr id="3" name="Slide Number Placeholder 2">
            <a:extLst>
              <a:ext uri="{FF2B5EF4-FFF2-40B4-BE49-F238E27FC236}">
                <a16:creationId xmlns:a16="http://schemas.microsoft.com/office/drawing/2014/main" id="{4F532D14-3083-15C5-DB40-86A94A448824}"/>
              </a:ext>
            </a:extLst>
          </p:cNvPr>
          <p:cNvSpPr>
            <a:spLocks noGrp="1"/>
          </p:cNvSpPr>
          <p:nvPr>
            <p:ph type="sldNum" sz="quarter" idx="11"/>
          </p:nvPr>
        </p:nvSpPr>
        <p:spPr>
          <a:xfrm>
            <a:off x="11251080" y="6197667"/>
            <a:ext cx="640882" cy="385763"/>
          </a:xfrm>
        </p:spPr>
        <p:txBody>
          <a:bodyPr/>
          <a:lstStyle/>
          <a:p>
            <a:fld id="{DDF263A7-6F07-4702-BDA8-A38984C6EF62}" type="slidenum">
              <a:rPr lang="en-US" smtClean="0"/>
              <a:pPr/>
              <a:t>7</a:t>
            </a:fld>
            <a:endParaRPr lang="en-US"/>
          </a:p>
        </p:txBody>
      </p:sp>
      <p:sp>
        <p:nvSpPr>
          <p:cNvPr id="4" name="Rectangle 3">
            <a:extLst>
              <a:ext uri="{FF2B5EF4-FFF2-40B4-BE49-F238E27FC236}">
                <a16:creationId xmlns:a16="http://schemas.microsoft.com/office/drawing/2014/main" id="{0F54C1A3-4401-0DE8-AA07-7BA109264843}"/>
              </a:ext>
            </a:extLst>
          </p:cNvPr>
          <p:cNvSpPr/>
          <p:nvPr/>
        </p:nvSpPr>
        <p:spPr>
          <a:xfrm>
            <a:off x="0" y="0"/>
            <a:ext cx="12192000" cy="6858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BE"/>
          </a:p>
        </p:txBody>
      </p:sp>
      <p:sp>
        <p:nvSpPr>
          <p:cNvPr id="35" name="TextBox 34">
            <a:extLst>
              <a:ext uri="{FF2B5EF4-FFF2-40B4-BE49-F238E27FC236}">
                <a16:creationId xmlns:a16="http://schemas.microsoft.com/office/drawing/2014/main" id="{1536C85A-6D33-A700-360A-6E54C95851EE}"/>
              </a:ext>
            </a:extLst>
          </p:cNvPr>
          <p:cNvSpPr txBox="1"/>
          <p:nvPr/>
        </p:nvSpPr>
        <p:spPr>
          <a:xfrm flipH="1">
            <a:off x="6694583" y="5497572"/>
            <a:ext cx="958185" cy="461665"/>
          </a:xfrm>
          <a:prstGeom prst="rect">
            <a:avLst/>
          </a:prstGeom>
          <a:noFill/>
        </p:spPr>
        <p:txBody>
          <a:bodyPr wrap="square" rtlCol="0">
            <a:spAutoFit/>
          </a:bodyPr>
          <a:lstStyle/>
          <a:p>
            <a:pPr algn="ctr"/>
            <a:r>
              <a:rPr lang="nl-BE" sz="2400">
                <a:solidFill>
                  <a:schemeClr val="bg1"/>
                </a:solidFill>
              </a:rPr>
              <a:t>n=150</a:t>
            </a:r>
            <a:endParaRPr lang="en-GB" sz="2400">
              <a:solidFill>
                <a:schemeClr val="bg1"/>
              </a:solidFill>
            </a:endParaRPr>
          </a:p>
        </p:txBody>
      </p:sp>
      <p:sp>
        <p:nvSpPr>
          <p:cNvPr id="36" name="TextBox 35">
            <a:extLst>
              <a:ext uri="{FF2B5EF4-FFF2-40B4-BE49-F238E27FC236}">
                <a16:creationId xmlns:a16="http://schemas.microsoft.com/office/drawing/2014/main" id="{E843CBB8-F481-1A88-FC64-5D8FFB33E9E8}"/>
              </a:ext>
            </a:extLst>
          </p:cNvPr>
          <p:cNvSpPr txBox="1"/>
          <p:nvPr/>
        </p:nvSpPr>
        <p:spPr>
          <a:xfrm flipH="1">
            <a:off x="10575993" y="5497571"/>
            <a:ext cx="958185" cy="461665"/>
          </a:xfrm>
          <a:prstGeom prst="rect">
            <a:avLst/>
          </a:prstGeom>
          <a:noFill/>
        </p:spPr>
        <p:txBody>
          <a:bodyPr wrap="square" rtlCol="0">
            <a:spAutoFit/>
          </a:bodyPr>
          <a:lstStyle/>
          <a:p>
            <a:pPr algn="ctr"/>
            <a:r>
              <a:rPr lang="nl-BE" sz="2400">
                <a:solidFill>
                  <a:schemeClr val="bg1"/>
                </a:solidFill>
              </a:rPr>
              <a:t>n=142</a:t>
            </a:r>
            <a:endParaRPr lang="en-GB" sz="2400">
              <a:solidFill>
                <a:schemeClr val="bg1"/>
              </a:solidFill>
            </a:endParaRPr>
          </a:p>
        </p:txBody>
      </p:sp>
      <p:pic>
        <p:nvPicPr>
          <p:cNvPr id="21" name="Picture 20" descr="Graphical user interface, application, Teams&#10;&#10;Description automatically generated">
            <a:extLst>
              <a:ext uri="{FF2B5EF4-FFF2-40B4-BE49-F238E27FC236}">
                <a16:creationId xmlns:a16="http://schemas.microsoft.com/office/drawing/2014/main" id="{5A0C1677-88A7-E857-036A-269B7AEEB8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9424" y="-922475"/>
            <a:ext cx="12651768" cy="11296222"/>
          </a:xfrm>
          <a:prstGeom prst="rect">
            <a:avLst/>
          </a:prstGeom>
        </p:spPr>
      </p:pic>
      <p:grpSp>
        <p:nvGrpSpPr>
          <p:cNvPr id="11" name="Group 10">
            <a:extLst>
              <a:ext uri="{FF2B5EF4-FFF2-40B4-BE49-F238E27FC236}">
                <a16:creationId xmlns:a16="http://schemas.microsoft.com/office/drawing/2014/main" id="{B6F18F6F-9389-82A8-B79E-34C40BD7276F}"/>
              </a:ext>
            </a:extLst>
          </p:cNvPr>
          <p:cNvGrpSpPr/>
          <p:nvPr/>
        </p:nvGrpSpPr>
        <p:grpSpPr>
          <a:xfrm>
            <a:off x="7063556" y="1776992"/>
            <a:ext cx="4377575" cy="2934683"/>
            <a:chOff x="6509211" y="1211777"/>
            <a:chExt cx="4377575" cy="2934683"/>
          </a:xfrm>
        </p:grpSpPr>
        <p:sp>
          <p:nvSpPr>
            <p:cNvPr id="6" name="TextBox 5">
              <a:extLst>
                <a:ext uri="{FF2B5EF4-FFF2-40B4-BE49-F238E27FC236}">
                  <a16:creationId xmlns:a16="http://schemas.microsoft.com/office/drawing/2014/main" id="{0F205C72-4890-7714-DDDA-0943659F2C5F}"/>
                </a:ext>
              </a:extLst>
            </p:cNvPr>
            <p:cNvSpPr txBox="1"/>
            <p:nvPr/>
          </p:nvSpPr>
          <p:spPr>
            <a:xfrm>
              <a:off x="6509211" y="1838136"/>
              <a:ext cx="4377575" cy="2308324"/>
            </a:xfrm>
            <a:prstGeom prst="rect">
              <a:avLst/>
            </a:prstGeom>
            <a:noFill/>
          </p:spPr>
          <p:txBody>
            <a:bodyPr wrap="square" lIns="91440" tIns="45720" rIns="91440" bIns="45720" rtlCol="0" anchor="t">
              <a:spAutoFit/>
            </a:bodyPr>
            <a:lstStyle/>
            <a:p>
              <a:pPr algn="ctr"/>
              <a:r>
                <a:rPr lang="nl-BE" sz="2400" b="1"/>
                <a:t>1. Cookies</a:t>
              </a:r>
            </a:p>
            <a:p>
              <a:pPr algn="ctr"/>
              <a:endParaRPr lang="nl-BE" sz="2400"/>
            </a:p>
            <a:p>
              <a:pPr algn="ctr"/>
              <a:r>
                <a:rPr lang="en-US" sz="2400"/>
                <a:t>The reading behavior of the user is processed via cookies. Consequently, the user cannot view or manage the stored data.</a:t>
              </a:r>
              <a:endParaRPr lang="nl-BE" sz="2400"/>
            </a:p>
          </p:txBody>
        </p:sp>
        <p:pic>
          <p:nvPicPr>
            <p:cNvPr id="10" name="Picture 9">
              <a:extLst>
                <a:ext uri="{FF2B5EF4-FFF2-40B4-BE49-F238E27FC236}">
                  <a16:creationId xmlns:a16="http://schemas.microsoft.com/office/drawing/2014/main" id="{E49507D8-98B6-09BA-072A-439D2BAB79F7}"/>
                </a:ext>
              </a:extLst>
            </p:cNvPr>
            <p:cNvPicPr>
              <a:picLocks noChangeAspect="1"/>
            </p:cNvPicPr>
            <p:nvPr/>
          </p:nvPicPr>
          <p:blipFill>
            <a:blip r:embed="rId4"/>
            <a:stretch>
              <a:fillRect/>
            </a:stretch>
          </p:blipFill>
          <p:spPr>
            <a:xfrm>
              <a:off x="8415361" y="1211777"/>
              <a:ext cx="565273" cy="565273"/>
            </a:xfrm>
            <a:prstGeom prst="rect">
              <a:avLst/>
            </a:prstGeom>
          </p:spPr>
        </p:pic>
      </p:grpSp>
    </p:spTree>
    <p:extLst>
      <p:ext uri="{BB962C8B-B14F-4D97-AF65-F5344CB8AC3E}">
        <p14:creationId xmlns:p14="http://schemas.microsoft.com/office/powerpoint/2010/main" val="9506453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65B9C21-AF04-51A1-ED9D-FCC55725FE51}"/>
              </a:ext>
            </a:extLst>
          </p:cNvPr>
          <p:cNvSpPr>
            <a:spLocks noGrp="1"/>
          </p:cNvSpPr>
          <p:nvPr>
            <p:ph type="ftr" sz="quarter" idx="10"/>
          </p:nvPr>
        </p:nvSpPr>
        <p:spPr>
          <a:xfrm>
            <a:off x="3588218" y="6232526"/>
            <a:ext cx="5015564" cy="365124"/>
          </a:xfrm>
        </p:spPr>
        <p:txBody>
          <a:bodyPr/>
          <a:lstStyle/>
          <a:p>
            <a:endParaRPr lang="en-US"/>
          </a:p>
        </p:txBody>
      </p:sp>
      <p:sp>
        <p:nvSpPr>
          <p:cNvPr id="3" name="Slide Number Placeholder 2">
            <a:extLst>
              <a:ext uri="{FF2B5EF4-FFF2-40B4-BE49-F238E27FC236}">
                <a16:creationId xmlns:a16="http://schemas.microsoft.com/office/drawing/2014/main" id="{4F532D14-3083-15C5-DB40-86A94A448824}"/>
              </a:ext>
            </a:extLst>
          </p:cNvPr>
          <p:cNvSpPr>
            <a:spLocks noGrp="1"/>
          </p:cNvSpPr>
          <p:nvPr>
            <p:ph type="sldNum" sz="quarter" idx="11"/>
          </p:nvPr>
        </p:nvSpPr>
        <p:spPr>
          <a:xfrm>
            <a:off x="11251080" y="6197667"/>
            <a:ext cx="640882" cy="385763"/>
          </a:xfrm>
        </p:spPr>
        <p:txBody>
          <a:bodyPr/>
          <a:lstStyle/>
          <a:p>
            <a:fld id="{DDF263A7-6F07-4702-BDA8-A38984C6EF62}" type="slidenum">
              <a:rPr lang="en-US" smtClean="0"/>
              <a:pPr/>
              <a:t>8</a:t>
            </a:fld>
            <a:endParaRPr lang="en-US"/>
          </a:p>
        </p:txBody>
      </p:sp>
      <p:sp>
        <p:nvSpPr>
          <p:cNvPr id="4" name="Rectangle 3">
            <a:extLst>
              <a:ext uri="{FF2B5EF4-FFF2-40B4-BE49-F238E27FC236}">
                <a16:creationId xmlns:a16="http://schemas.microsoft.com/office/drawing/2014/main" id="{0F54C1A3-4401-0DE8-AA07-7BA109264843}"/>
              </a:ext>
            </a:extLst>
          </p:cNvPr>
          <p:cNvSpPr/>
          <p:nvPr/>
        </p:nvSpPr>
        <p:spPr>
          <a:xfrm>
            <a:off x="0" y="0"/>
            <a:ext cx="12192000" cy="6858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BE"/>
          </a:p>
        </p:txBody>
      </p:sp>
      <p:sp>
        <p:nvSpPr>
          <p:cNvPr id="35" name="TextBox 34">
            <a:extLst>
              <a:ext uri="{FF2B5EF4-FFF2-40B4-BE49-F238E27FC236}">
                <a16:creationId xmlns:a16="http://schemas.microsoft.com/office/drawing/2014/main" id="{1536C85A-6D33-A700-360A-6E54C95851EE}"/>
              </a:ext>
            </a:extLst>
          </p:cNvPr>
          <p:cNvSpPr txBox="1"/>
          <p:nvPr/>
        </p:nvSpPr>
        <p:spPr>
          <a:xfrm flipH="1">
            <a:off x="6694583" y="5497572"/>
            <a:ext cx="958185" cy="461665"/>
          </a:xfrm>
          <a:prstGeom prst="rect">
            <a:avLst/>
          </a:prstGeom>
          <a:noFill/>
        </p:spPr>
        <p:txBody>
          <a:bodyPr wrap="square" rtlCol="0">
            <a:spAutoFit/>
          </a:bodyPr>
          <a:lstStyle/>
          <a:p>
            <a:pPr algn="ctr"/>
            <a:r>
              <a:rPr lang="nl-BE" sz="2400">
                <a:solidFill>
                  <a:schemeClr val="bg1"/>
                </a:solidFill>
              </a:rPr>
              <a:t>n=150</a:t>
            </a:r>
            <a:endParaRPr lang="en-GB" sz="2400">
              <a:solidFill>
                <a:schemeClr val="bg1"/>
              </a:solidFill>
            </a:endParaRPr>
          </a:p>
        </p:txBody>
      </p:sp>
      <p:sp>
        <p:nvSpPr>
          <p:cNvPr id="36" name="TextBox 35">
            <a:extLst>
              <a:ext uri="{FF2B5EF4-FFF2-40B4-BE49-F238E27FC236}">
                <a16:creationId xmlns:a16="http://schemas.microsoft.com/office/drawing/2014/main" id="{E843CBB8-F481-1A88-FC64-5D8FFB33E9E8}"/>
              </a:ext>
            </a:extLst>
          </p:cNvPr>
          <p:cNvSpPr txBox="1"/>
          <p:nvPr/>
        </p:nvSpPr>
        <p:spPr>
          <a:xfrm flipH="1">
            <a:off x="10575993" y="5497571"/>
            <a:ext cx="958185" cy="461665"/>
          </a:xfrm>
          <a:prstGeom prst="rect">
            <a:avLst/>
          </a:prstGeom>
          <a:noFill/>
        </p:spPr>
        <p:txBody>
          <a:bodyPr wrap="square" rtlCol="0">
            <a:spAutoFit/>
          </a:bodyPr>
          <a:lstStyle/>
          <a:p>
            <a:pPr algn="ctr"/>
            <a:r>
              <a:rPr lang="nl-BE" sz="2400">
                <a:solidFill>
                  <a:schemeClr val="bg1"/>
                </a:solidFill>
              </a:rPr>
              <a:t>n=142</a:t>
            </a:r>
            <a:endParaRPr lang="en-GB" sz="2400">
              <a:solidFill>
                <a:schemeClr val="bg1"/>
              </a:solidFill>
            </a:endParaRPr>
          </a:p>
        </p:txBody>
      </p:sp>
      <p:pic>
        <p:nvPicPr>
          <p:cNvPr id="21" name="Picture 20" descr="Graphical user interface, application, Teams&#10;&#10;Description automatically generated">
            <a:extLst>
              <a:ext uri="{FF2B5EF4-FFF2-40B4-BE49-F238E27FC236}">
                <a16:creationId xmlns:a16="http://schemas.microsoft.com/office/drawing/2014/main" id="{5A0C1677-88A7-E857-036A-269B7AEEB8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9424" y="-922475"/>
            <a:ext cx="12651768" cy="11296222"/>
          </a:xfrm>
          <a:prstGeom prst="rect">
            <a:avLst/>
          </a:prstGeom>
        </p:spPr>
      </p:pic>
      <p:pic>
        <p:nvPicPr>
          <p:cNvPr id="5" name="Picture 4" descr="Graphical user interface, application&#10;&#10;Description automatically generated">
            <a:extLst>
              <a:ext uri="{FF2B5EF4-FFF2-40B4-BE49-F238E27FC236}">
                <a16:creationId xmlns:a16="http://schemas.microsoft.com/office/drawing/2014/main" id="{CB0BD18B-87D8-17EC-042B-AAB365EAFB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04638" y="-914891"/>
            <a:ext cx="12651768" cy="11296222"/>
          </a:xfrm>
          <a:prstGeom prst="rect">
            <a:avLst/>
          </a:prstGeom>
        </p:spPr>
      </p:pic>
      <p:grpSp>
        <p:nvGrpSpPr>
          <p:cNvPr id="9" name="Group 8">
            <a:extLst>
              <a:ext uri="{FF2B5EF4-FFF2-40B4-BE49-F238E27FC236}">
                <a16:creationId xmlns:a16="http://schemas.microsoft.com/office/drawing/2014/main" id="{B5D3B6DC-9F5D-2740-A9FC-BF519DB9B1CC}"/>
              </a:ext>
            </a:extLst>
          </p:cNvPr>
          <p:cNvGrpSpPr/>
          <p:nvPr/>
        </p:nvGrpSpPr>
        <p:grpSpPr>
          <a:xfrm>
            <a:off x="7058342" y="2188634"/>
            <a:ext cx="4377575" cy="2544586"/>
            <a:chOff x="6966411" y="1487960"/>
            <a:chExt cx="4377575" cy="2544586"/>
          </a:xfrm>
        </p:grpSpPr>
        <p:sp>
          <p:nvSpPr>
            <p:cNvPr id="6" name="TextBox 5">
              <a:extLst>
                <a:ext uri="{FF2B5EF4-FFF2-40B4-BE49-F238E27FC236}">
                  <a16:creationId xmlns:a16="http://schemas.microsoft.com/office/drawing/2014/main" id="{0F205C72-4890-7714-DDDA-0943659F2C5F}"/>
                </a:ext>
              </a:extLst>
            </p:cNvPr>
            <p:cNvSpPr txBox="1"/>
            <p:nvPr/>
          </p:nvSpPr>
          <p:spPr>
            <a:xfrm>
              <a:off x="6966411" y="2093554"/>
              <a:ext cx="4377575" cy="1938992"/>
            </a:xfrm>
            <a:prstGeom prst="rect">
              <a:avLst/>
            </a:prstGeom>
            <a:noFill/>
          </p:spPr>
          <p:txBody>
            <a:bodyPr wrap="square" lIns="91440" tIns="45720" rIns="91440" bIns="45720" rtlCol="0" anchor="t">
              <a:spAutoFit/>
            </a:bodyPr>
            <a:lstStyle/>
            <a:p>
              <a:pPr algn="ctr"/>
              <a:r>
                <a:rPr lang="en-US" sz="2400" b="1"/>
                <a:t>2. Data vault transparency</a:t>
              </a:r>
            </a:p>
            <a:p>
              <a:pPr algn="ctr"/>
              <a:endParaRPr lang="en-US" sz="2400" b="1"/>
            </a:p>
            <a:p>
              <a:pPr algn="ctr"/>
              <a:r>
                <a:rPr lang="en-US" sz="2400"/>
                <a:t>The user can access his/her stored data through the data vault tab.</a:t>
              </a:r>
              <a:endParaRPr lang="nl-BE" sz="2400"/>
            </a:p>
          </p:txBody>
        </p:sp>
        <p:pic>
          <p:nvPicPr>
            <p:cNvPr id="7" name="Picture 6" descr="Icon&#10;&#10;Description automatically generated">
              <a:extLst>
                <a:ext uri="{FF2B5EF4-FFF2-40B4-BE49-F238E27FC236}">
                  <a16:creationId xmlns:a16="http://schemas.microsoft.com/office/drawing/2014/main" id="{0815B504-7B8C-BD66-67C8-0094D4FE2BE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15118" y="1487960"/>
              <a:ext cx="680159" cy="680159"/>
            </a:xfrm>
            <a:prstGeom prst="rect">
              <a:avLst/>
            </a:prstGeom>
          </p:spPr>
        </p:pic>
      </p:grpSp>
    </p:spTree>
    <p:extLst>
      <p:ext uri="{BB962C8B-B14F-4D97-AF65-F5344CB8AC3E}">
        <p14:creationId xmlns:p14="http://schemas.microsoft.com/office/powerpoint/2010/main" val="3774047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65B9C21-AF04-51A1-ED9D-FCC55725FE51}"/>
              </a:ext>
            </a:extLst>
          </p:cNvPr>
          <p:cNvSpPr>
            <a:spLocks noGrp="1"/>
          </p:cNvSpPr>
          <p:nvPr>
            <p:ph type="ftr" sz="quarter" idx="10"/>
          </p:nvPr>
        </p:nvSpPr>
        <p:spPr>
          <a:xfrm>
            <a:off x="3588218" y="6232526"/>
            <a:ext cx="5015564" cy="365124"/>
          </a:xfrm>
        </p:spPr>
        <p:txBody>
          <a:bodyPr/>
          <a:lstStyle/>
          <a:p>
            <a:endParaRPr lang="en-US"/>
          </a:p>
        </p:txBody>
      </p:sp>
      <p:sp>
        <p:nvSpPr>
          <p:cNvPr id="3" name="Slide Number Placeholder 2">
            <a:extLst>
              <a:ext uri="{FF2B5EF4-FFF2-40B4-BE49-F238E27FC236}">
                <a16:creationId xmlns:a16="http://schemas.microsoft.com/office/drawing/2014/main" id="{4F532D14-3083-15C5-DB40-86A94A448824}"/>
              </a:ext>
            </a:extLst>
          </p:cNvPr>
          <p:cNvSpPr>
            <a:spLocks noGrp="1"/>
          </p:cNvSpPr>
          <p:nvPr>
            <p:ph type="sldNum" sz="quarter" idx="11"/>
          </p:nvPr>
        </p:nvSpPr>
        <p:spPr>
          <a:xfrm>
            <a:off x="11251080" y="6197667"/>
            <a:ext cx="640882" cy="385763"/>
          </a:xfrm>
        </p:spPr>
        <p:txBody>
          <a:bodyPr/>
          <a:lstStyle/>
          <a:p>
            <a:fld id="{DDF263A7-6F07-4702-BDA8-A38984C6EF62}" type="slidenum">
              <a:rPr lang="en-US" smtClean="0"/>
              <a:pPr/>
              <a:t>9</a:t>
            </a:fld>
            <a:endParaRPr lang="en-US"/>
          </a:p>
        </p:txBody>
      </p:sp>
      <p:sp>
        <p:nvSpPr>
          <p:cNvPr id="4" name="Rectangle 3">
            <a:extLst>
              <a:ext uri="{FF2B5EF4-FFF2-40B4-BE49-F238E27FC236}">
                <a16:creationId xmlns:a16="http://schemas.microsoft.com/office/drawing/2014/main" id="{0F54C1A3-4401-0DE8-AA07-7BA109264843}"/>
              </a:ext>
            </a:extLst>
          </p:cNvPr>
          <p:cNvSpPr/>
          <p:nvPr/>
        </p:nvSpPr>
        <p:spPr>
          <a:xfrm>
            <a:off x="0" y="0"/>
            <a:ext cx="12192000" cy="6858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BE"/>
          </a:p>
        </p:txBody>
      </p:sp>
      <p:sp>
        <p:nvSpPr>
          <p:cNvPr id="35" name="TextBox 34">
            <a:extLst>
              <a:ext uri="{FF2B5EF4-FFF2-40B4-BE49-F238E27FC236}">
                <a16:creationId xmlns:a16="http://schemas.microsoft.com/office/drawing/2014/main" id="{1536C85A-6D33-A700-360A-6E54C95851EE}"/>
              </a:ext>
            </a:extLst>
          </p:cNvPr>
          <p:cNvSpPr txBox="1"/>
          <p:nvPr/>
        </p:nvSpPr>
        <p:spPr>
          <a:xfrm flipH="1">
            <a:off x="6694583" y="5497572"/>
            <a:ext cx="958185" cy="461665"/>
          </a:xfrm>
          <a:prstGeom prst="rect">
            <a:avLst/>
          </a:prstGeom>
          <a:noFill/>
        </p:spPr>
        <p:txBody>
          <a:bodyPr wrap="square" rtlCol="0">
            <a:spAutoFit/>
          </a:bodyPr>
          <a:lstStyle/>
          <a:p>
            <a:pPr algn="ctr"/>
            <a:r>
              <a:rPr lang="nl-BE" sz="2400">
                <a:solidFill>
                  <a:schemeClr val="bg1"/>
                </a:solidFill>
              </a:rPr>
              <a:t>n=150</a:t>
            </a:r>
            <a:endParaRPr lang="en-GB" sz="2400">
              <a:solidFill>
                <a:schemeClr val="bg1"/>
              </a:solidFill>
            </a:endParaRPr>
          </a:p>
        </p:txBody>
      </p:sp>
      <p:sp>
        <p:nvSpPr>
          <p:cNvPr id="36" name="TextBox 35">
            <a:extLst>
              <a:ext uri="{FF2B5EF4-FFF2-40B4-BE49-F238E27FC236}">
                <a16:creationId xmlns:a16="http://schemas.microsoft.com/office/drawing/2014/main" id="{E843CBB8-F481-1A88-FC64-5D8FFB33E9E8}"/>
              </a:ext>
            </a:extLst>
          </p:cNvPr>
          <p:cNvSpPr txBox="1"/>
          <p:nvPr/>
        </p:nvSpPr>
        <p:spPr>
          <a:xfrm flipH="1">
            <a:off x="10575993" y="5497571"/>
            <a:ext cx="958185" cy="461665"/>
          </a:xfrm>
          <a:prstGeom prst="rect">
            <a:avLst/>
          </a:prstGeom>
          <a:noFill/>
        </p:spPr>
        <p:txBody>
          <a:bodyPr wrap="square" rtlCol="0">
            <a:spAutoFit/>
          </a:bodyPr>
          <a:lstStyle/>
          <a:p>
            <a:pPr algn="ctr"/>
            <a:r>
              <a:rPr lang="nl-BE" sz="2400">
                <a:solidFill>
                  <a:schemeClr val="bg1"/>
                </a:solidFill>
              </a:rPr>
              <a:t>n=142</a:t>
            </a:r>
            <a:endParaRPr lang="en-GB" sz="2400">
              <a:solidFill>
                <a:schemeClr val="bg1"/>
              </a:solidFill>
            </a:endParaRPr>
          </a:p>
        </p:txBody>
      </p:sp>
      <p:pic>
        <p:nvPicPr>
          <p:cNvPr id="21" name="Picture 20" descr="Graphical user interface, application, Teams&#10;&#10;Description automatically generated">
            <a:extLst>
              <a:ext uri="{FF2B5EF4-FFF2-40B4-BE49-F238E27FC236}">
                <a16:creationId xmlns:a16="http://schemas.microsoft.com/office/drawing/2014/main" id="{5A0C1677-88A7-E857-036A-269B7AEEB8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9424" y="-922475"/>
            <a:ext cx="12651768" cy="11296222"/>
          </a:xfrm>
          <a:prstGeom prst="rect">
            <a:avLst/>
          </a:prstGeom>
        </p:spPr>
      </p:pic>
      <p:pic>
        <p:nvPicPr>
          <p:cNvPr id="5" name="Picture 4" descr="Graphical user interface, application&#10;&#10;Description automatically generated">
            <a:extLst>
              <a:ext uri="{FF2B5EF4-FFF2-40B4-BE49-F238E27FC236}">
                <a16:creationId xmlns:a16="http://schemas.microsoft.com/office/drawing/2014/main" id="{CB0BD18B-87D8-17EC-042B-AAB365EAFB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04638" y="-914891"/>
            <a:ext cx="12651768" cy="11296222"/>
          </a:xfrm>
          <a:prstGeom prst="rect">
            <a:avLst/>
          </a:prstGeom>
        </p:spPr>
      </p:pic>
      <p:grpSp>
        <p:nvGrpSpPr>
          <p:cNvPr id="9" name="Group 8">
            <a:extLst>
              <a:ext uri="{FF2B5EF4-FFF2-40B4-BE49-F238E27FC236}">
                <a16:creationId xmlns:a16="http://schemas.microsoft.com/office/drawing/2014/main" id="{21EA1C7B-5970-0D2F-58C7-D87A45A479CD}"/>
              </a:ext>
            </a:extLst>
          </p:cNvPr>
          <p:cNvGrpSpPr/>
          <p:nvPr/>
        </p:nvGrpSpPr>
        <p:grpSpPr>
          <a:xfrm>
            <a:off x="7053129" y="1974240"/>
            <a:ext cx="4377575" cy="2913918"/>
            <a:chOff x="6966411" y="1487960"/>
            <a:chExt cx="4377575" cy="2913918"/>
          </a:xfrm>
        </p:grpSpPr>
        <p:sp>
          <p:nvSpPr>
            <p:cNvPr id="6" name="TextBox 5">
              <a:extLst>
                <a:ext uri="{FF2B5EF4-FFF2-40B4-BE49-F238E27FC236}">
                  <a16:creationId xmlns:a16="http://schemas.microsoft.com/office/drawing/2014/main" id="{0F205C72-4890-7714-DDDA-0943659F2C5F}"/>
                </a:ext>
              </a:extLst>
            </p:cNvPr>
            <p:cNvSpPr txBox="1"/>
            <p:nvPr/>
          </p:nvSpPr>
          <p:spPr>
            <a:xfrm>
              <a:off x="6966411" y="2093554"/>
              <a:ext cx="4377575" cy="2308324"/>
            </a:xfrm>
            <a:prstGeom prst="rect">
              <a:avLst/>
            </a:prstGeom>
            <a:noFill/>
          </p:spPr>
          <p:txBody>
            <a:bodyPr wrap="square" lIns="91440" tIns="45720" rIns="91440" bIns="45720" rtlCol="0" anchor="t">
              <a:spAutoFit/>
            </a:bodyPr>
            <a:lstStyle/>
            <a:p>
              <a:pPr algn="ctr"/>
              <a:r>
                <a:rPr lang="en-US" sz="2400" b="1"/>
                <a:t>3. Data vault transparency &amp; control</a:t>
              </a:r>
            </a:p>
            <a:p>
              <a:pPr algn="ctr"/>
              <a:endParaRPr lang="en-US" sz="2400" b="1"/>
            </a:p>
            <a:p>
              <a:pPr algn="ctr"/>
              <a:r>
                <a:rPr lang="en-US" sz="2400"/>
                <a:t>The user can access the stored data and delete articles through the data vault tab.</a:t>
              </a:r>
              <a:endParaRPr lang="nl-BE" sz="2400"/>
            </a:p>
          </p:txBody>
        </p:sp>
        <p:pic>
          <p:nvPicPr>
            <p:cNvPr id="7" name="Picture 6" descr="Icon&#10;&#10;Description automatically generated">
              <a:extLst>
                <a:ext uri="{FF2B5EF4-FFF2-40B4-BE49-F238E27FC236}">
                  <a16:creationId xmlns:a16="http://schemas.microsoft.com/office/drawing/2014/main" id="{0815B504-7B8C-BD66-67C8-0094D4FE2BE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15118" y="1487960"/>
              <a:ext cx="680159" cy="680159"/>
            </a:xfrm>
            <a:prstGeom prst="rect">
              <a:avLst/>
            </a:prstGeom>
          </p:spPr>
        </p:pic>
      </p:grpSp>
      <p:pic>
        <p:nvPicPr>
          <p:cNvPr id="8" name="Picture 7" descr="Graphical user interface, application, Teams&#10;&#10;Description automatically generated">
            <a:extLst>
              <a:ext uri="{FF2B5EF4-FFF2-40B4-BE49-F238E27FC236}">
                <a16:creationId xmlns:a16="http://schemas.microsoft.com/office/drawing/2014/main" id="{09EEA0DE-7E48-63DB-B0E1-3E578A3D0EB1}"/>
              </a:ext>
            </a:extLst>
          </p:cNvPr>
          <p:cNvPicPr>
            <a:picLocks noChangeAspect="1"/>
          </p:cNvPicPr>
          <p:nvPr/>
        </p:nvPicPr>
        <p:blipFill>
          <a:blip r:embed="rId6">
            <a:alphaModFix/>
            <a:extLst>
              <a:ext uri="{28A0092B-C50C-407E-A947-70E740481C1C}">
                <a14:useLocalDpi xmlns:a14="http://schemas.microsoft.com/office/drawing/2010/main" val="0"/>
              </a:ext>
            </a:extLst>
          </a:blip>
          <a:stretch>
            <a:fillRect/>
          </a:stretch>
        </p:blipFill>
        <p:spPr>
          <a:xfrm>
            <a:off x="-3409852" y="-907307"/>
            <a:ext cx="12651769" cy="11296222"/>
          </a:xfrm>
          <a:prstGeom prst="rect">
            <a:avLst/>
          </a:prstGeom>
        </p:spPr>
      </p:pic>
    </p:spTree>
    <p:extLst>
      <p:ext uri="{BB962C8B-B14F-4D97-AF65-F5344CB8AC3E}">
        <p14:creationId xmlns:p14="http://schemas.microsoft.com/office/powerpoint/2010/main" val="203423431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_UNIQUEID" val="294"/>
</p:tagLst>
</file>

<file path=ppt/theme/theme1.xml><?xml version="1.0" encoding="utf-8"?>
<a:theme xmlns:a="http://schemas.openxmlformats.org/drawingml/2006/main" name="Depth">
  <a:themeElements>
    <a:clrScheme name="SolidLab">
      <a:dk1>
        <a:srgbClr val="292F4D"/>
      </a:dk1>
      <a:lt1>
        <a:srgbClr val="F7F7F7"/>
      </a:lt1>
      <a:dk2>
        <a:srgbClr val="7C4DFF"/>
      </a:dk2>
      <a:lt2>
        <a:srgbClr val="FFFFFF"/>
      </a:lt2>
      <a:accent1>
        <a:srgbClr val="DAD3F5"/>
      </a:accent1>
      <a:accent2>
        <a:srgbClr val="99CBE7"/>
      </a:accent2>
      <a:accent3>
        <a:srgbClr val="5984D9"/>
      </a:accent3>
      <a:accent4>
        <a:srgbClr val="435CB7"/>
      </a:accent4>
      <a:accent5>
        <a:srgbClr val="6A4C9A"/>
      </a:accent5>
      <a:accent6>
        <a:srgbClr val="7A3C80"/>
      </a:accent6>
      <a:hlink>
        <a:srgbClr val="DAD3F5"/>
      </a:hlink>
      <a:folHlink>
        <a:srgbClr val="99CBE7"/>
      </a:folHlink>
    </a:clrScheme>
    <a:fontScheme name="SolidLab">
      <a:majorFont>
        <a:latin typeface="Bimini"/>
        <a:ea typeface=""/>
        <a:cs typeface=""/>
      </a:majorFont>
      <a:minorFont>
        <a:latin typeface="Corbe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LIDLab_template.potx" id="{9BE55ECF-8303-4524-9BA5-378FFD7C8B34}" vid="{D6CFDEB9-E985-4D91-BC5E-46C3703CAD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7128B7FBE9F3A44BC2F3305B391494A" ma:contentTypeVersion="17" ma:contentTypeDescription="Create a new document." ma:contentTypeScope="" ma:versionID="c9c1681dfb2a9113de37dc62992d705c">
  <xsd:schema xmlns:xsd="http://www.w3.org/2001/XMLSchema" xmlns:xs="http://www.w3.org/2001/XMLSchema" xmlns:p="http://schemas.microsoft.com/office/2006/metadata/properties" xmlns:ns2="b1e79db3-88b2-4807-8daf-2247e16a54cf" xmlns:ns3="99fb9562-cde5-455e-8692-4fa50e16ca6e" targetNamespace="http://schemas.microsoft.com/office/2006/metadata/properties" ma:root="true" ma:fieldsID="922a9bb4e8eaafb2c4543532c397c731" ns2:_="" ns3:_="">
    <xsd:import namespace="b1e79db3-88b2-4807-8daf-2247e16a54cf"/>
    <xsd:import namespace="99fb9562-cde5-455e-8692-4fa50e16ca6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e79db3-88b2-4807-8daf-2247e16a54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3b9bb814-139f-4039-9463-697760f06ab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9fb9562-cde5-455e-8692-4fa50e16ca6e"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7b17b551-c7f7-4232-ac97-9e615203bcf2}" ma:internalName="TaxCatchAll" ma:showField="CatchAllData" ma:web="99fb9562-cde5-455e-8692-4fa50e16ca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1e79db3-88b2-4807-8daf-2247e16a54cf">
      <Terms xmlns="http://schemas.microsoft.com/office/infopath/2007/PartnerControls"/>
    </lcf76f155ced4ddcb4097134ff3c332f>
    <TaxCatchAll xmlns="99fb9562-cde5-455e-8692-4fa50e16ca6e" xsi:nil="true"/>
    <SharedWithUsers xmlns="99fb9562-cde5-455e-8692-4fa50e16ca6e">
      <UserInfo>
        <DisplayName>Steven Dewaele (UGent-imec)</DisplayName>
        <AccountId>192</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B97A59A-ADD6-4A4D-8F32-4387C6C43AF2}"/>
</file>

<file path=customXml/itemProps2.xml><?xml version="1.0" encoding="utf-8"?>
<ds:datastoreItem xmlns:ds="http://schemas.openxmlformats.org/officeDocument/2006/customXml" ds:itemID="{9FC5B349-6CD2-434B-9548-C6E2BBCCEB06}">
  <ds:schemaRefs>
    <ds:schemaRef ds:uri="99fb9562-cde5-455e-8692-4fa50e16ca6e"/>
    <ds:schemaRef ds:uri="b1e79db3-88b2-4807-8daf-2247e16a54c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FFB428B-E21F-4416-9206-7DA0EC801D0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2193</Words>
  <Application>Microsoft Office PowerPoint</Application>
  <PresentationFormat>Widescreen</PresentationFormat>
  <Paragraphs>250</Paragraphs>
  <Slides>26</Slides>
  <Notes>25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ADLaM Display</vt:lpstr>
      <vt:lpstr>Aptos</vt:lpstr>
      <vt:lpstr>Arial</vt:lpstr>
      <vt:lpstr>Bimini</vt:lpstr>
      <vt:lpstr>Calibri</vt:lpstr>
      <vt:lpstr>Corbel</vt:lpstr>
      <vt:lpstr>Courier New</vt:lpstr>
      <vt:lpstr>Roboto</vt:lpstr>
      <vt:lpstr>Depth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 or remarks?</vt:lpstr>
      <vt:lpstr>What do you think?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Smekens (UGent-imec)</dc:creator>
  <cp:lastModifiedBy>Peter Mechant (UGent-imec)</cp:lastModifiedBy>
  <cp:revision>2</cp:revision>
  <dcterms:created xsi:type="dcterms:W3CDTF">2022-02-10T14:25:04Z</dcterms:created>
  <dcterms:modified xsi:type="dcterms:W3CDTF">2024-05-01T17:14:47Z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0x01010027128B7FBE9F3A44BC2F3305B391494A</vt:lpwstr>
  </property>
  <property fmtid="{D5CDD505-2E9C-101B-9397-08002B2CF9AE}" pid="3" name="MediaServiceImageTags">
    <vt:lpwstr/>
  </property>
</Properties>
</file>