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3"/>
  </p:notesMasterIdLst>
  <p:sldIdLst>
    <p:sldId id="256" r:id="rId5"/>
    <p:sldId id="261" r:id="rId6"/>
    <p:sldId id="274" r:id="rId7"/>
    <p:sldId id="406" r:id="rId8"/>
    <p:sldId id="407" r:id="rId9"/>
    <p:sldId id="273" r:id="rId10"/>
    <p:sldId id="276" r:id="rId11"/>
    <p:sldId id="408" r:id="rId12"/>
    <p:sldId id="277" r:id="rId13"/>
    <p:sldId id="278" r:id="rId14"/>
    <p:sldId id="279" r:id="rId15"/>
    <p:sldId id="409" r:id="rId16"/>
    <p:sldId id="410" r:id="rId17"/>
    <p:sldId id="401" r:id="rId18"/>
    <p:sldId id="280" r:id="rId19"/>
    <p:sldId id="281" r:id="rId20"/>
    <p:sldId id="403" r:id="rId21"/>
    <p:sldId id="395" r:id="rId22"/>
    <p:sldId id="396" r:id="rId23"/>
    <p:sldId id="397" r:id="rId24"/>
    <p:sldId id="411" r:id="rId25"/>
    <p:sldId id="413" r:id="rId26"/>
    <p:sldId id="415" r:id="rId27"/>
    <p:sldId id="421" r:id="rId28"/>
    <p:sldId id="420" r:id="rId29"/>
    <p:sldId id="404" r:id="rId30"/>
    <p:sldId id="412" r:id="rId31"/>
    <p:sldId id="325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7C71F-BE71-4E29-B75D-2C7B9D5302C6}" v="272" dt="2024-04-30T08:39:28.7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12" autoAdjust="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F3E79E-2F82-42B9-9774-807D7CDF61E1}" type="datetimeFigureOut">
              <a:rPr lang="en-GB" smtClean="0"/>
              <a:t>30/04/2024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5EF88-8D09-45FF-89C3-BE3EBDF4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628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46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53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39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one example of business wise market share is a success criteria, but this leads to monopolies which defies the success criteria of diverse ecosystems from governance perspective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30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Technical component also used in the context of “part of the ecosystem”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34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the “misalignment” of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32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Technical component also used in the context of “part of the ecosystem”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7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Show the “misalignment” of goals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95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5EF88-8D09-45FF-89C3-BE3EBDF40F2A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40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4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1934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6517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670917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22726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/>
              <a:t>Click </a:t>
            </a:r>
            <a:r>
              <a:rPr lang="nl-BE" noProof="0" err="1"/>
              <a:t>to</a:t>
            </a:r>
            <a:r>
              <a:rPr lang="nl-BE" noProof="0"/>
              <a:t> </a:t>
            </a:r>
            <a:r>
              <a:rPr lang="nl-BE" noProof="0" err="1"/>
              <a:t>edit</a:t>
            </a:r>
            <a:r>
              <a:rPr lang="nl-BE" noProof="0"/>
              <a:t> Master </a:t>
            </a:r>
            <a:r>
              <a:rPr lang="nl-BE" noProof="0" err="1"/>
              <a:t>text</a:t>
            </a:r>
            <a:r>
              <a:rPr lang="nl-BE" noProof="0"/>
              <a:t> </a:t>
            </a:r>
            <a:r>
              <a:rPr lang="nl-BE" noProof="0" err="1"/>
              <a:t>styles</a:t>
            </a:r>
            <a:endParaRPr lang="nl-BE" noProof="0"/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 err="1"/>
              <a:t>Third</a:t>
            </a:r>
            <a:r>
              <a:rPr lang="nl-BE" noProof="0"/>
              <a:t> level</a:t>
            </a:r>
          </a:p>
          <a:p>
            <a:pPr lvl="3"/>
            <a:r>
              <a:rPr lang="nl-BE" noProof="0" err="1"/>
              <a:t>Fourth</a:t>
            </a:r>
            <a:r>
              <a:rPr lang="nl-BE" noProof="0"/>
              <a:t> level</a:t>
            </a:r>
          </a:p>
          <a:p>
            <a:pPr lvl="4"/>
            <a:r>
              <a:rPr lang="nl-BE" noProof="0" err="1"/>
              <a:t>Fifth</a:t>
            </a:r>
            <a:r>
              <a:rPr lang="nl-BE" noProof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30/04/2024</a:t>
            </a:fld>
            <a:endParaRPr lang="nl-BE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‹#›</a:t>
            </a:fld>
            <a:endParaRPr lang="nl-BE" noProof="0"/>
          </a:p>
        </p:txBody>
      </p:sp>
    </p:spTree>
    <p:extLst>
      <p:ext uri="{BB962C8B-B14F-4D97-AF65-F5344CB8AC3E}">
        <p14:creationId xmlns:p14="http://schemas.microsoft.com/office/powerpoint/2010/main" val="2410537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8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04647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650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6700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0317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5889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88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4651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D850707-1761-4BCC-AC85-B7AE2C508BD0}" type="slidenum">
              <a:rPr lang="en-BE" smtClean="0"/>
              <a:t>‹#›</a:t>
            </a:fld>
            <a:endParaRPr lang="en-B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799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>
          <p15:clr>
            <a:srgbClr val="F26B43"/>
          </p15:clr>
        </p15:guide>
        <p15:guide id="2" pos="75">
          <p15:clr>
            <a:srgbClr val="F26B43"/>
          </p15:clr>
        </p15:guide>
        <p15:guide id="3" orient="horz" pos="4247">
          <p15:clr>
            <a:srgbClr val="F26B43"/>
          </p15:clr>
        </p15:guide>
        <p15:guide id="5" pos="7151">
          <p15:clr>
            <a:srgbClr val="F26B43"/>
          </p15:clr>
        </p15:guide>
        <p15:guide id="6" pos="189">
          <p15:clr>
            <a:srgbClr val="F26B43"/>
          </p15:clr>
        </p15:guide>
        <p15:guide id="7" orient="horz" pos="96">
          <p15:clr>
            <a:srgbClr val="F26B43"/>
          </p15:clr>
        </p15:guide>
        <p15:guide id="8" orient="horz" pos="731">
          <p15:clr>
            <a:srgbClr val="F26B43"/>
          </p15:clr>
        </p15:guide>
        <p15:guide id="9" orient="horz" pos="867">
          <p15:clr>
            <a:srgbClr val="F26B43"/>
          </p15:clr>
        </p15:guide>
        <p15:guide id="10" orient="horz" pos="3589">
          <p15:clr>
            <a:srgbClr val="F26B43"/>
          </p15:clr>
        </p15:guide>
        <p15:guide id="11" orient="horz" pos="3657">
          <p15:clr>
            <a:srgbClr val="F26B43"/>
          </p15:clr>
        </p15:guide>
        <p15:guide id="12" pos="74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10" Type="http://schemas.openxmlformats.org/officeDocument/2006/relationships/image" Target="../media/image17.svg"/><Relationship Id="rId4" Type="http://schemas.openxmlformats.org/officeDocument/2006/relationships/image" Target="../media/image33.sv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37CA-906C-4456-CFCF-452351EBA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3078499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How to align business &amp; </a:t>
            </a:r>
            <a:br>
              <a:rPr lang="en-US" b="1" dirty="0"/>
            </a:br>
            <a:r>
              <a:rPr lang="en-US" b="1" dirty="0"/>
              <a:t>governance in </a:t>
            </a:r>
            <a:br>
              <a:rPr lang="en-US" b="1" dirty="0"/>
            </a:br>
            <a:r>
              <a:rPr lang="en-US" b="1" dirty="0"/>
              <a:t>Solid ecosystems?</a:t>
            </a:r>
            <a:br>
              <a:rPr lang="en-BE" dirty="0"/>
            </a:br>
            <a:endParaRPr lang="en-B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D67B4E-01A1-C497-DADF-05F321B68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984" y="3291035"/>
            <a:ext cx="7712244" cy="916947"/>
          </a:xfrm>
        </p:spPr>
        <p:txBody>
          <a:bodyPr>
            <a:normAutofit/>
          </a:bodyPr>
          <a:lstStyle/>
          <a:p>
            <a:r>
              <a:rPr lang="en-US"/>
              <a:t>Maarten de Mildt &amp; Sander Van Damme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25234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698E74E-98DB-CFF3-1C96-3B30265A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Ecosystem governance is a more complex story…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31ED3FA-BA19-EE31-829A-B79E5F9A32A2}"/>
              </a:ext>
            </a:extLst>
          </p:cNvPr>
          <p:cNvSpPr txBox="1"/>
          <p:nvPr/>
        </p:nvSpPr>
        <p:spPr>
          <a:xfrm>
            <a:off x="1333202" y="2941155"/>
            <a:ext cx="3304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BE" sz="2400" b="1">
                <a:solidFill>
                  <a:schemeClr val="bg1"/>
                </a:solidFill>
                <a:latin typeface="Corbel" pitchFamily="34" charset="0"/>
              </a:rPr>
              <a:t>dividing</a:t>
            </a: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decision power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D96048-3476-A2BD-B99C-49577A61A571}"/>
              </a:ext>
            </a:extLst>
          </p:cNvPr>
          <p:cNvSpPr txBox="1"/>
          <p:nvPr/>
        </p:nvSpPr>
        <p:spPr>
          <a:xfrm>
            <a:off x="1333202" y="3992238"/>
            <a:ext cx="485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creating orchestration mechanisms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FA30EF1-7984-B6A3-7CA2-785EC2316637}"/>
              </a:ext>
            </a:extLst>
          </p:cNvPr>
          <p:cNvSpPr txBox="1"/>
          <p:nvPr/>
        </p:nvSpPr>
        <p:spPr>
          <a:xfrm>
            <a:off x="1333202" y="4979651"/>
            <a:ext cx="281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creating motivation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85DF1-C66A-1606-F5A1-3F2471264D8A}"/>
              </a:ext>
            </a:extLst>
          </p:cNvPr>
          <p:cNvSpPr txBox="1"/>
          <p:nvPr/>
        </p:nvSpPr>
        <p:spPr>
          <a:xfrm>
            <a:off x="1333202" y="1953742"/>
            <a:ext cx="3592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aligning with architecture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31" name="Graphic 30" descr="Upward trend with solid fill">
            <a:extLst>
              <a:ext uri="{FF2B5EF4-FFF2-40B4-BE49-F238E27FC236}">
                <a16:creationId xmlns:a16="http://schemas.microsoft.com/office/drawing/2014/main" id="{FD2C67DC-A2ED-0173-489F-9435C27561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802" y="4659076"/>
            <a:ext cx="914400" cy="914400"/>
          </a:xfrm>
          <a:prstGeom prst="rect">
            <a:avLst/>
          </a:prstGeom>
        </p:spPr>
      </p:pic>
      <p:pic>
        <p:nvPicPr>
          <p:cNvPr id="32" name="Graphic 31" descr="Cycle with people outline">
            <a:extLst>
              <a:ext uri="{FF2B5EF4-FFF2-40B4-BE49-F238E27FC236}">
                <a16:creationId xmlns:a16="http://schemas.microsoft.com/office/drawing/2014/main" id="{75CC7F7B-C897-B0D5-8715-F748F962C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802" y="2624809"/>
            <a:ext cx="914400" cy="914400"/>
          </a:xfrm>
          <a:prstGeom prst="rect">
            <a:avLst/>
          </a:prstGeom>
        </p:spPr>
      </p:pic>
      <p:pic>
        <p:nvPicPr>
          <p:cNvPr id="33" name="Graphic 32" descr="Scroll with solid fill">
            <a:extLst>
              <a:ext uri="{FF2B5EF4-FFF2-40B4-BE49-F238E27FC236}">
                <a16:creationId xmlns:a16="http://schemas.microsoft.com/office/drawing/2014/main" id="{3F5C8A43-34A6-0084-5097-178D40DB7C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8802" y="3671663"/>
            <a:ext cx="914400" cy="914400"/>
          </a:xfrm>
          <a:prstGeom prst="rect">
            <a:avLst/>
          </a:prstGeom>
        </p:spPr>
      </p:pic>
      <p:pic>
        <p:nvPicPr>
          <p:cNvPr id="34" name="Graphic 33" descr="Architecture with solid fill">
            <a:extLst>
              <a:ext uri="{FF2B5EF4-FFF2-40B4-BE49-F238E27FC236}">
                <a16:creationId xmlns:a16="http://schemas.microsoft.com/office/drawing/2014/main" id="{A322ABD8-833E-7510-9385-93D7B1CF6E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8802" y="1633167"/>
            <a:ext cx="914400" cy="914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620221E-2626-A369-70BD-98F54D79F99D}"/>
              </a:ext>
            </a:extLst>
          </p:cNvPr>
          <p:cNvSpPr txBox="1"/>
          <p:nvPr/>
        </p:nvSpPr>
        <p:spPr>
          <a:xfrm>
            <a:off x="7726421" y="2912967"/>
            <a:ext cx="2962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Diversity &amp; flexibility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4F52706-385B-B4F2-BB38-5BD23EC2F3F5}"/>
              </a:ext>
            </a:extLst>
          </p:cNvPr>
          <p:cNvSpPr txBox="1"/>
          <p:nvPr/>
        </p:nvSpPr>
        <p:spPr>
          <a:xfrm>
            <a:off x="7726421" y="4061725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Control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B56C29-DA7C-0AF1-C20E-2E54065C53CE}"/>
              </a:ext>
            </a:extLst>
          </p:cNvPr>
          <p:cNvSpPr txBox="1"/>
          <p:nvPr/>
        </p:nvSpPr>
        <p:spPr>
          <a:xfrm>
            <a:off x="7726421" y="1764209"/>
            <a:ext cx="3607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G</a:t>
            </a:r>
            <a:r>
              <a:rPr kumimoji="0" lang="en-BE" sz="2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rowth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 and sustainability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2360814-D11E-5B65-F506-3171AC7A7DA4}"/>
              </a:ext>
            </a:extLst>
          </p:cNvPr>
          <p:cNvSpPr txBox="1"/>
          <p:nvPr/>
        </p:nvSpPr>
        <p:spPr>
          <a:xfrm>
            <a:off x="7726421" y="5210483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itchFamily="34" charset="0"/>
                <a:ea typeface="+mn-ea"/>
                <a:cs typeface="+mn-cs"/>
              </a:rPr>
              <a:t>Quality</a:t>
            </a:r>
            <a:endParaRPr kumimoji="0" lang="en-US" sz="2400" b="0" i="1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itchFamily="34" charset="0"/>
              <a:ea typeface="+mn-ea"/>
              <a:cs typeface="+mn-cs"/>
            </a:endParaRPr>
          </a:p>
        </p:txBody>
      </p:sp>
      <p:pic>
        <p:nvPicPr>
          <p:cNvPr id="41" name="Graphic 40" descr="Watering pot with solid fill">
            <a:extLst>
              <a:ext uri="{FF2B5EF4-FFF2-40B4-BE49-F238E27FC236}">
                <a16:creationId xmlns:a16="http://schemas.microsoft.com/office/drawing/2014/main" id="{9E99B382-23CE-6DE1-A122-4E265D71A6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65947" y="1499132"/>
            <a:ext cx="914400" cy="914400"/>
          </a:xfrm>
          <a:prstGeom prst="rect">
            <a:avLst/>
          </a:prstGeom>
        </p:spPr>
      </p:pic>
      <p:pic>
        <p:nvPicPr>
          <p:cNvPr id="42" name="Graphic 41" descr="Left Brain with solid fill">
            <a:extLst>
              <a:ext uri="{FF2B5EF4-FFF2-40B4-BE49-F238E27FC236}">
                <a16:creationId xmlns:a16="http://schemas.microsoft.com/office/drawing/2014/main" id="{A97D53A3-6F45-85A6-AC7E-0421E6291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65947" y="2647890"/>
            <a:ext cx="914400" cy="914400"/>
          </a:xfrm>
          <a:prstGeom prst="rect">
            <a:avLst/>
          </a:prstGeom>
        </p:spPr>
      </p:pic>
      <p:pic>
        <p:nvPicPr>
          <p:cNvPr id="43" name="Graphic 42" descr="Steering Wheel with solid fill">
            <a:extLst>
              <a:ext uri="{FF2B5EF4-FFF2-40B4-BE49-F238E27FC236}">
                <a16:creationId xmlns:a16="http://schemas.microsoft.com/office/drawing/2014/main" id="{7A4D8C6B-7C53-FE04-4BBB-2C5724BA91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665947" y="3796648"/>
            <a:ext cx="914400" cy="914400"/>
          </a:xfrm>
          <a:prstGeom prst="rect">
            <a:avLst/>
          </a:prstGeom>
        </p:spPr>
      </p:pic>
      <p:pic>
        <p:nvPicPr>
          <p:cNvPr id="44" name="Graphic 43" descr="Rating Star with solid fill">
            <a:extLst>
              <a:ext uri="{FF2B5EF4-FFF2-40B4-BE49-F238E27FC236}">
                <a16:creationId xmlns:a16="http://schemas.microsoft.com/office/drawing/2014/main" id="{9A002381-267B-AF50-01E0-1B8216E60FB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665947" y="49454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93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4BD767-3488-2E1A-3921-B8727C197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With</a:t>
            </a:r>
            <a:r>
              <a:rPr lang="nl-BE"/>
              <a:t> multiple </a:t>
            </a:r>
            <a:r>
              <a:rPr lang="nl-BE" err="1"/>
              <a:t>perspectives</a:t>
            </a:r>
            <a:r>
              <a:rPr lang="nl-BE"/>
              <a:t>…</a:t>
            </a:r>
            <a:endParaRPr lang="en-US"/>
          </a:p>
        </p:txBody>
      </p:sp>
      <p:pic>
        <p:nvPicPr>
          <p:cNvPr id="14" name="Graphic 13" descr="Connections outline">
            <a:extLst>
              <a:ext uri="{FF2B5EF4-FFF2-40B4-BE49-F238E27FC236}">
                <a16:creationId xmlns:a16="http://schemas.microsoft.com/office/drawing/2014/main" id="{FA8B64DA-C470-CA3B-F73B-7A4B5E334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6643" y="2700186"/>
            <a:ext cx="2759273" cy="2759273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D63DA-7D12-788A-A16E-96F3E4C422D0}"/>
              </a:ext>
            </a:extLst>
          </p:cNvPr>
          <p:cNvCxnSpPr>
            <a:cxnSpLocks/>
          </p:cNvCxnSpPr>
          <p:nvPr/>
        </p:nvCxnSpPr>
        <p:spPr>
          <a:xfrm>
            <a:off x="5223670" y="5444614"/>
            <a:ext cx="6600030" cy="0"/>
          </a:xfrm>
          <a:prstGeom prst="line">
            <a:avLst/>
          </a:prstGeom>
          <a:ln w="57150" cap="flat" cmpd="sng" algn="ctr">
            <a:solidFill>
              <a:schemeClr val="tx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E21222-409E-E9A6-5572-E808316D9ADE}"/>
              </a:ext>
            </a:extLst>
          </p:cNvPr>
          <p:cNvSpPr txBox="1"/>
          <p:nvPr/>
        </p:nvSpPr>
        <p:spPr>
          <a:xfrm>
            <a:off x="3085383" y="3094938"/>
            <a:ext cx="622488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00">
                <a:solidFill>
                  <a:schemeClr val="bg1"/>
                </a:solidFill>
              </a:rPr>
              <a:t>…interacts with other platforms through governance rules, like quality standards…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A18B02-1CC0-B67A-86A8-7E9DD9E676DA}"/>
              </a:ext>
            </a:extLst>
          </p:cNvPr>
          <p:cNvSpPr txBox="1"/>
          <p:nvPr/>
        </p:nvSpPr>
        <p:spPr>
          <a:xfrm>
            <a:off x="8523685" y="1443017"/>
            <a:ext cx="37400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00">
                <a:solidFill>
                  <a:schemeClr val="bg1"/>
                </a:solidFill>
              </a:rPr>
              <a:t>…and influences other platforms’ governance and business models</a:t>
            </a:r>
          </a:p>
        </p:txBody>
      </p:sp>
      <p:pic>
        <p:nvPicPr>
          <p:cNvPr id="19" name="Graphic 18" descr="Connections outline">
            <a:extLst>
              <a:ext uri="{FF2B5EF4-FFF2-40B4-BE49-F238E27FC236}">
                <a16:creationId xmlns:a16="http://schemas.microsoft.com/office/drawing/2014/main" id="{9F1BA88A-9298-D535-E93D-75A129928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8594" y="2211896"/>
            <a:ext cx="2759273" cy="27592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CBE65E2-6AC1-7DC4-DA5E-CC4AEDDFC075}"/>
              </a:ext>
            </a:extLst>
          </p:cNvPr>
          <p:cNvSpPr txBox="1"/>
          <p:nvPr/>
        </p:nvSpPr>
        <p:spPr>
          <a:xfrm>
            <a:off x="180334" y="1663216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Platform governance model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296912-2406-682C-1E30-3AE4E265975B}"/>
              </a:ext>
            </a:extLst>
          </p:cNvPr>
          <p:cNvSpPr txBox="1"/>
          <p:nvPr/>
        </p:nvSpPr>
        <p:spPr>
          <a:xfrm>
            <a:off x="4574534" y="2627957"/>
            <a:ext cx="341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Network governance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84761B2-79AC-49F6-1D8A-5318D46A7E17}"/>
              </a:ext>
            </a:extLst>
          </p:cNvPr>
          <p:cNvSpPr/>
          <p:nvPr/>
        </p:nvSpPr>
        <p:spPr>
          <a:xfrm>
            <a:off x="3526971" y="4180114"/>
            <a:ext cx="5389672" cy="18544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9FEAE8-381F-3C63-75FE-81EAA9E93B5F}"/>
              </a:ext>
            </a:extLst>
          </p:cNvPr>
          <p:cNvSpPr txBox="1"/>
          <p:nvPr/>
        </p:nvSpPr>
        <p:spPr>
          <a:xfrm>
            <a:off x="300038" y="4809850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Platform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197957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600" y="2429566"/>
            <a:ext cx="9788695" cy="999434"/>
          </a:xfrm>
        </p:spPr>
        <p:txBody>
          <a:bodyPr>
            <a:noAutofit/>
          </a:bodyPr>
          <a:lstStyle/>
          <a:p>
            <a:r>
              <a:rPr lang="en-US" sz="5400"/>
              <a:t>Given this complexity, is it possible </a:t>
            </a:r>
            <a:br>
              <a:rPr lang="en-US" sz="5400"/>
            </a:br>
            <a:r>
              <a:rPr lang="en-US" sz="5400"/>
              <a:t>to align governance and business?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15" y="3191513"/>
            <a:ext cx="9788695" cy="754025"/>
          </a:xfrm>
        </p:spPr>
        <p:txBody>
          <a:bodyPr/>
          <a:lstStyle/>
          <a:p>
            <a:r>
              <a:rPr lang="en-US"/>
              <a:t>…spoiler alert, we don’t know (yet)</a:t>
            </a:r>
          </a:p>
        </p:txBody>
      </p:sp>
    </p:spTree>
    <p:extLst>
      <p:ext uri="{BB962C8B-B14F-4D97-AF65-F5344CB8AC3E}">
        <p14:creationId xmlns:p14="http://schemas.microsoft.com/office/powerpoint/2010/main" val="3552607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600" y="2429566"/>
            <a:ext cx="9788695" cy="999434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We need to ask the right questions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15" y="3191513"/>
            <a:ext cx="9788695" cy="754025"/>
          </a:xfrm>
        </p:spPr>
        <p:txBody>
          <a:bodyPr/>
          <a:lstStyle/>
          <a:p>
            <a:r>
              <a:rPr lang="en-US"/>
              <a:t>…is there even such a thing as the right answer?</a:t>
            </a:r>
          </a:p>
        </p:txBody>
      </p:sp>
    </p:spTree>
    <p:extLst>
      <p:ext uri="{BB962C8B-B14F-4D97-AF65-F5344CB8AC3E}">
        <p14:creationId xmlns:p14="http://schemas.microsoft.com/office/powerpoint/2010/main" val="384817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Connections outline">
            <a:extLst>
              <a:ext uri="{FF2B5EF4-FFF2-40B4-BE49-F238E27FC236}">
                <a16:creationId xmlns:a16="http://schemas.microsoft.com/office/drawing/2014/main" id="{52A50520-4E34-106F-AF37-1DB09B2EB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6542" y="1790656"/>
            <a:ext cx="2759273" cy="27592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880009-2F2F-254E-372A-43C57EBBD067}"/>
              </a:ext>
            </a:extLst>
          </p:cNvPr>
          <p:cNvSpPr txBox="1"/>
          <p:nvPr/>
        </p:nvSpPr>
        <p:spPr>
          <a:xfrm>
            <a:off x="478282" y="1241976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Platform governance model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1A7DEA-4D8B-2399-9316-13F1906ABCC0}"/>
              </a:ext>
            </a:extLst>
          </p:cNvPr>
          <p:cNvSpPr txBox="1"/>
          <p:nvPr/>
        </p:nvSpPr>
        <p:spPr>
          <a:xfrm>
            <a:off x="597986" y="4388610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Platform business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0C3EA-793D-8669-D832-86F6FCC55B63}"/>
              </a:ext>
            </a:extLst>
          </p:cNvPr>
          <p:cNvSpPr txBox="1"/>
          <p:nvPr/>
        </p:nvSpPr>
        <p:spPr>
          <a:xfrm>
            <a:off x="6832315" y="1241976"/>
            <a:ext cx="5124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Data ecosystem governance models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930C04-4BFE-781B-4566-B49CE3663001}"/>
              </a:ext>
            </a:extLst>
          </p:cNvPr>
          <p:cNvSpPr txBox="1"/>
          <p:nvPr/>
        </p:nvSpPr>
        <p:spPr>
          <a:xfrm>
            <a:off x="6993558" y="4388610"/>
            <a:ext cx="4801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Data ecosystem business models</a:t>
            </a:r>
          </a:p>
        </p:txBody>
      </p:sp>
      <p:pic>
        <p:nvPicPr>
          <p:cNvPr id="20" name="Graphic 19" descr="Line arrow: Clockwise curve with solid fill">
            <a:extLst>
              <a:ext uri="{FF2B5EF4-FFF2-40B4-BE49-F238E27FC236}">
                <a16:creationId xmlns:a16="http://schemas.microsoft.com/office/drawing/2014/main" id="{2E984C4F-A5D8-599F-A762-9F2E097A2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286205">
            <a:off x="4967165" y="398617"/>
            <a:ext cx="1272870" cy="1272870"/>
          </a:xfrm>
          <a:prstGeom prst="rect">
            <a:avLst/>
          </a:prstGeom>
        </p:spPr>
      </p:pic>
      <p:pic>
        <p:nvPicPr>
          <p:cNvPr id="21" name="Graphic 20" descr="Line arrow: Clockwise curve with solid fill">
            <a:extLst>
              <a:ext uri="{FF2B5EF4-FFF2-40B4-BE49-F238E27FC236}">
                <a16:creationId xmlns:a16="http://schemas.microsoft.com/office/drawing/2014/main" id="{4F3A2ECB-AFC7-D471-1498-9D4DDF7A43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262808" flipV="1">
            <a:off x="4942698" y="4431902"/>
            <a:ext cx="1321804" cy="13218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4610E2-3223-E244-B7EF-AEFB32DAE6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9732" y="2606530"/>
            <a:ext cx="7491632" cy="8828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What are data ecosystem </a:t>
            </a:r>
            <a:br>
              <a:rPr lang="en-US" sz="4000" b="1" dirty="0"/>
            </a:br>
            <a:r>
              <a:rPr lang="en-US" sz="4000" b="1" dirty="0"/>
              <a:t>governance and business models?</a:t>
            </a:r>
          </a:p>
        </p:txBody>
      </p:sp>
    </p:spTree>
    <p:extLst>
      <p:ext uri="{BB962C8B-B14F-4D97-AF65-F5344CB8AC3E}">
        <p14:creationId xmlns:p14="http://schemas.microsoft.com/office/powerpoint/2010/main" val="2997021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8530C2-14B7-3A9C-3B9E-77F519B3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Governance models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51A2825-8774-CE35-70CF-9A03DE5E6470}"/>
              </a:ext>
            </a:extLst>
          </p:cNvPr>
          <p:cNvSpPr/>
          <p:nvPr/>
        </p:nvSpPr>
        <p:spPr>
          <a:xfrm>
            <a:off x="7423489" y="4392445"/>
            <a:ext cx="2349500" cy="10541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architecture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3D2489A-6803-D73E-F35B-4A07FD93EE81}"/>
              </a:ext>
            </a:extLst>
          </p:cNvPr>
          <p:cNvSpPr/>
          <p:nvPr/>
        </p:nvSpPr>
        <p:spPr>
          <a:xfrm>
            <a:off x="2716451" y="4392445"/>
            <a:ext cx="2349500" cy="10541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rulebook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2A258B0A-FA89-BEDE-4A2A-16845BDEFEEB}"/>
              </a:ext>
            </a:extLst>
          </p:cNvPr>
          <p:cNvSpPr/>
          <p:nvPr/>
        </p:nvSpPr>
        <p:spPr>
          <a:xfrm>
            <a:off x="5017698" y="2966379"/>
            <a:ext cx="2349500" cy="10541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0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board</a:t>
            </a: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B58422-FB1B-E6F8-948F-E5D374A48DD7}"/>
              </a:ext>
            </a:extLst>
          </p:cNvPr>
          <p:cNvCxnSpPr>
            <a:cxnSpLocks/>
          </p:cNvCxnSpPr>
          <p:nvPr/>
        </p:nvCxnSpPr>
        <p:spPr>
          <a:xfrm flipV="1">
            <a:off x="4937870" y="4007051"/>
            <a:ext cx="226303" cy="39471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2FDD316-608D-FA86-004A-C6EAEA5BE288}"/>
              </a:ext>
            </a:extLst>
          </p:cNvPr>
          <p:cNvCxnSpPr>
            <a:cxnSpLocks/>
          </p:cNvCxnSpPr>
          <p:nvPr/>
        </p:nvCxnSpPr>
        <p:spPr>
          <a:xfrm flipH="1">
            <a:off x="4755021" y="3946552"/>
            <a:ext cx="282034" cy="4593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B44CEF-EB88-1982-6532-1A5323BD91D1}"/>
              </a:ext>
            </a:extLst>
          </p:cNvPr>
          <p:cNvCxnSpPr>
            <a:cxnSpLocks/>
          </p:cNvCxnSpPr>
          <p:nvPr/>
        </p:nvCxnSpPr>
        <p:spPr>
          <a:xfrm flipH="1">
            <a:off x="5037055" y="5110138"/>
            <a:ext cx="238643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EC14F5-EE88-0109-6011-7A3F261FB094}"/>
              </a:ext>
            </a:extLst>
          </p:cNvPr>
          <p:cNvCxnSpPr>
            <a:cxnSpLocks/>
            <a:stCxn id="21" idx="3"/>
            <a:endCxn id="20" idx="1"/>
          </p:cNvCxnSpPr>
          <p:nvPr/>
        </p:nvCxnSpPr>
        <p:spPr>
          <a:xfrm>
            <a:off x="5065951" y="4919495"/>
            <a:ext cx="23575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27" name="Graphic 26" descr="Architecture with solid fill">
            <a:extLst>
              <a:ext uri="{FF2B5EF4-FFF2-40B4-BE49-F238E27FC236}">
                <a16:creationId xmlns:a16="http://schemas.microsoft.com/office/drawing/2014/main" id="{3879952F-F31C-3D98-3E89-32CCDAF06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9142" y="5110138"/>
            <a:ext cx="672814" cy="672814"/>
          </a:xfrm>
          <a:prstGeom prst="rect">
            <a:avLst/>
          </a:prstGeom>
        </p:spPr>
      </p:pic>
      <p:pic>
        <p:nvPicPr>
          <p:cNvPr id="30" name="Graphic 29" descr="Cycle with people outline">
            <a:extLst>
              <a:ext uri="{FF2B5EF4-FFF2-40B4-BE49-F238E27FC236}">
                <a16:creationId xmlns:a16="http://schemas.microsoft.com/office/drawing/2014/main" id="{0548D288-E933-B1A7-E1A5-2FCF23D09B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50596" y="3670644"/>
            <a:ext cx="672814" cy="672814"/>
          </a:xfrm>
          <a:prstGeom prst="rect">
            <a:avLst/>
          </a:prstGeom>
        </p:spPr>
      </p:pic>
      <p:pic>
        <p:nvPicPr>
          <p:cNvPr id="31" name="Graphic 30" descr="Upward trend with solid fill">
            <a:extLst>
              <a:ext uri="{FF2B5EF4-FFF2-40B4-BE49-F238E27FC236}">
                <a16:creationId xmlns:a16="http://schemas.microsoft.com/office/drawing/2014/main" id="{8ACD9E5E-B7AE-D3D9-780A-6866036FE7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32396" y="3670644"/>
            <a:ext cx="630092" cy="630092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A7E11EA-F21C-A1E8-7D9C-36197450DAC4}"/>
              </a:ext>
            </a:extLst>
          </p:cNvPr>
          <p:cNvCxnSpPr>
            <a:cxnSpLocks/>
          </p:cNvCxnSpPr>
          <p:nvPr/>
        </p:nvCxnSpPr>
        <p:spPr>
          <a:xfrm flipH="1" flipV="1">
            <a:off x="7215775" y="4020479"/>
            <a:ext cx="231251" cy="444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252AC3B-AC5D-618B-FDF2-74EC9D77ABEB}"/>
              </a:ext>
            </a:extLst>
          </p:cNvPr>
          <p:cNvCxnSpPr>
            <a:cxnSpLocks/>
          </p:cNvCxnSpPr>
          <p:nvPr/>
        </p:nvCxnSpPr>
        <p:spPr>
          <a:xfrm>
            <a:off x="7339292" y="3983925"/>
            <a:ext cx="222227" cy="4382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CC2CB008-AF9C-A52F-3739-2F677A9AD19F}"/>
              </a:ext>
            </a:extLst>
          </p:cNvPr>
          <p:cNvSpPr/>
          <p:nvPr/>
        </p:nvSpPr>
        <p:spPr>
          <a:xfrm>
            <a:off x="3181339" y="1370767"/>
            <a:ext cx="1342417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data commons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2C616C9-3C41-08EA-3CD0-8A783526D046}"/>
              </a:ext>
            </a:extLst>
          </p:cNvPr>
          <p:cNvSpPr/>
          <p:nvPr/>
        </p:nvSpPr>
        <p:spPr>
          <a:xfrm>
            <a:off x="1630267" y="1375071"/>
            <a:ext cx="1342417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data cooperative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3B5E3C8-A17E-64B9-E12A-6CCE3E64AC32}"/>
              </a:ext>
            </a:extLst>
          </p:cNvPr>
          <p:cNvSpPr/>
          <p:nvPr/>
        </p:nvSpPr>
        <p:spPr>
          <a:xfrm>
            <a:off x="4746835" y="1360894"/>
            <a:ext cx="1454213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data</a:t>
            </a:r>
            <a:r>
              <a:rPr lang="en-BE" sz="1400" b="1">
                <a:solidFill>
                  <a:schemeClr val="bg1"/>
                </a:solidFill>
              </a:rPr>
              <a:t> </a:t>
            </a:r>
            <a:r>
              <a:rPr lang="en-BE" sz="1600" b="1">
                <a:solidFill>
                  <a:schemeClr val="bg1"/>
                </a:solidFill>
              </a:rPr>
              <a:t>collaborative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B69DE75D-67DE-DD03-E679-1A1CADC41B5F}"/>
              </a:ext>
            </a:extLst>
          </p:cNvPr>
          <p:cNvSpPr/>
          <p:nvPr/>
        </p:nvSpPr>
        <p:spPr>
          <a:xfrm>
            <a:off x="6388967" y="1370767"/>
            <a:ext cx="1342417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data trust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0B9E91F-B1D2-2E5B-AB5D-BCB7869F73F4}"/>
              </a:ext>
            </a:extLst>
          </p:cNvPr>
          <p:cNvSpPr/>
          <p:nvPr/>
        </p:nvSpPr>
        <p:spPr>
          <a:xfrm>
            <a:off x="7919303" y="1370767"/>
            <a:ext cx="1342417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personal data sovereignty</a:t>
            </a:r>
            <a:endParaRPr lang="en-US" sz="1600" b="1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D19E377-7E8A-FBC5-E910-9C594C97D1B6}"/>
              </a:ext>
            </a:extLst>
          </p:cNvPr>
          <p:cNvSpPr/>
          <p:nvPr/>
        </p:nvSpPr>
        <p:spPr>
          <a:xfrm>
            <a:off x="9449639" y="1360894"/>
            <a:ext cx="1342417" cy="783229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600" b="1">
                <a:solidFill>
                  <a:schemeClr val="bg1"/>
                </a:solidFill>
              </a:rPr>
              <a:t>data union</a:t>
            </a:r>
            <a:endParaRPr lang="en-US" sz="1600" b="1">
              <a:solidFill>
                <a:schemeClr val="bg1"/>
              </a:solidFill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450D89B6-A2FD-A220-E704-85227B0326CC}"/>
              </a:ext>
            </a:extLst>
          </p:cNvPr>
          <p:cNvCxnSpPr>
            <a:cxnSpLocks/>
          </p:cNvCxnSpPr>
          <p:nvPr/>
        </p:nvCxnSpPr>
        <p:spPr>
          <a:xfrm>
            <a:off x="6201048" y="2353099"/>
            <a:ext cx="0" cy="5570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1" name="Left Bracket 40">
            <a:extLst>
              <a:ext uri="{FF2B5EF4-FFF2-40B4-BE49-F238E27FC236}">
                <a16:creationId xmlns:a16="http://schemas.microsoft.com/office/drawing/2014/main" id="{6D698FA0-42BF-FB23-5706-B7020F7B9520}"/>
              </a:ext>
            </a:extLst>
          </p:cNvPr>
          <p:cNvSpPr/>
          <p:nvPr/>
        </p:nvSpPr>
        <p:spPr>
          <a:xfrm rot="16200000">
            <a:off x="6113748" y="-2462546"/>
            <a:ext cx="196766" cy="9581315"/>
          </a:xfrm>
          <a:prstGeom prst="leftBracke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4" name="Graphic 43" descr="Scroll with solid fill">
            <a:extLst>
              <a:ext uri="{FF2B5EF4-FFF2-40B4-BE49-F238E27FC236}">
                <a16:creationId xmlns:a16="http://schemas.microsoft.com/office/drawing/2014/main" id="{2B176451-DD87-2C9A-0D7C-F34D9E13BE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344884" y="5106032"/>
            <a:ext cx="672814" cy="6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15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EE887E-2BEE-AB19-491B-07448C94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Business models</a:t>
            </a: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EAC1DFFC-BCF1-28AA-C5A2-6363E8833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11" y="661446"/>
            <a:ext cx="11278578" cy="514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1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C3C9F-3278-7CB5-E2EF-0CFEBFA1D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1361" y="470236"/>
            <a:ext cx="7491632" cy="88281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Why does this alignment matter?</a:t>
            </a:r>
          </a:p>
        </p:txBody>
      </p:sp>
      <p:pic>
        <p:nvPicPr>
          <p:cNvPr id="14" name="Graphic 13" descr="Connections outline">
            <a:extLst>
              <a:ext uri="{FF2B5EF4-FFF2-40B4-BE49-F238E27FC236}">
                <a16:creationId xmlns:a16="http://schemas.microsoft.com/office/drawing/2014/main" id="{DC6BB82E-F79E-ADDC-E411-036725EC6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9300" y="2155900"/>
            <a:ext cx="2759273" cy="2759273"/>
          </a:xfrm>
          <a:prstGeom prst="rect">
            <a:avLst/>
          </a:prstGeom>
        </p:spPr>
      </p:pic>
      <p:pic>
        <p:nvPicPr>
          <p:cNvPr id="16" name="Graphic 15" descr="Connections outline">
            <a:extLst>
              <a:ext uri="{FF2B5EF4-FFF2-40B4-BE49-F238E27FC236}">
                <a16:creationId xmlns:a16="http://schemas.microsoft.com/office/drawing/2014/main" id="{2B4F9E37-F786-FD32-037F-70A928624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3428" y="2104145"/>
            <a:ext cx="2759273" cy="275927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0FF2BD-224B-3D1A-0859-4D12A091036C}"/>
              </a:ext>
            </a:extLst>
          </p:cNvPr>
          <p:cNvSpPr txBox="1"/>
          <p:nvPr/>
        </p:nvSpPr>
        <p:spPr>
          <a:xfrm>
            <a:off x="4548992" y="2960562"/>
            <a:ext cx="341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Network governance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2EB2821-22E1-7E3A-6E8A-AD077237F57E}"/>
              </a:ext>
            </a:extLst>
          </p:cNvPr>
          <p:cNvSpPr/>
          <p:nvPr/>
        </p:nvSpPr>
        <p:spPr>
          <a:xfrm>
            <a:off x="3559628" y="3635828"/>
            <a:ext cx="5389672" cy="18544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AE6486-179B-D761-29B3-32B8DF2FAD15}"/>
              </a:ext>
            </a:extLst>
          </p:cNvPr>
          <p:cNvSpPr txBox="1"/>
          <p:nvPr/>
        </p:nvSpPr>
        <p:spPr>
          <a:xfrm>
            <a:off x="267381" y="1632680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>
                <a:solidFill>
                  <a:schemeClr val="bg1"/>
                </a:solidFill>
              </a:rPr>
              <a:t>Platform business model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D0B5075-0D1B-DCC3-4EAD-1C85E654AA19}"/>
              </a:ext>
            </a:extLst>
          </p:cNvPr>
          <p:cNvCxnSpPr>
            <a:cxnSpLocks/>
          </p:cNvCxnSpPr>
          <p:nvPr/>
        </p:nvCxnSpPr>
        <p:spPr>
          <a:xfrm flipV="1">
            <a:off x="3448511" y="1382574"/>
            <a:ext cx="778220" cy="3481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0E34B6A-1603-B439-C098-5C731125A28C}"/>
              </a:ext>
            </a:extLst>
          </p:cNvPr>
          <p:cNvCxnSpPr>
            <a:cxnSpLocks/>
          </p:cNvCxnSpPr>
          <p:nvPr/>
        </p:nvCxnSpPr>
        <p:spPr>
          <a:xfrm flipH="1" flipV="1">
            <a:off x="5706890" y="1421595"/>
            <a:ext cx="320331" cy="153896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7F00216-6FD6-B930-19D5-CCC12F978393}"/>
              </a:ext>
            </a:extLst>
          </p:cNvPr>
          <p:cNvSpPr txBox="1"/>
          <p:nvPr/>
        </p:nvSpPr>
        <p:spPr>
          <a:xfrm>
            <a:off x="8131836" y="1632680"/>
            <a:ext cx="439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2500" b="1" dirty="0">
                <a:solidFill>
                  <a:schemeClr val="bg1"/>
                </a:solidFill>
              </a:rPr>
              <a:t>Platform governance model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BFE2D89-5B51-A3A0-334A-17689BBE5451}"/>
              </a:ext>
            </a:extLst>
          </p:cNvPr>
          <p:cNvCxnSpPr>
            <a:cxnSpLocks/>
          </p:cNvCxnSpPr>
          <p:nvPr/>
        </p:nvCxnSpPr>
        <p:spPr>
          <a:xfrm flipH="1" flipV="1">
            <a:off x="8349343" y="1353055"/>
            <a:ext cx="773824" cy="28537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25D01958-58AE-854A-D7AB-CF54A3929AAE}"/>
              </a:ext>
            </a:extLst>
          </p:cNvPr>
          <p:cNvSpPr txBox="1">
            <a:spLocks/>
          </p:cNvSpPr>
          <p:nvPr/>
        </p:nvSpPr>
        <p:spPr>
          <a:xfrm>
            <a:off x="2508648" y="4702101"/>
            <a:ext cx="7491632" cy="882819"/>
          </a:xfrm>
          <a:prstGeom prst="rect">
            <a:avLst/>
          </a:prstGeom>
          <a:effectLst/>
        </p:spPr>
        <p:txBody>
          <a:bodyPr vert="horz" wrap="none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And how to measure its success?</a:t>
            </a:r>
          </a:p>
        </p:txBody>
      </p:sp>
    </p:spTree>
    <p:extLst>
      <p:ext uri="{BB962C8B-B14F-4D97-AF65-F5344CB8AC3E}">
        <p14:creationId xmlns:p14="http://schemas.microsoft.com/office/powerpoint/2010/main" val="284263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97328C-BDAF-DEB2-75C2-CBC54C40A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>
                <a:solidFill>
                  <a:schemeClr val="bg1"/>
                </a:solidFill>
              </a:rPr>
              <a:t>18</a:t>
            </a:fld>
            <a:endParaRPr lang="nl-BE" noProof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C4A089-FF67-F832-66CE-AAF87696EBB1}"/>
              </a:ext>
            </a:extLst>
          </p:cNvPr>
          <p:cNvSpPr txBox="1"/>
          <p:nvPr/>
        </p:nvSpPr>
        <p:spPr>
          <a:xfrm>
            <a:off x="1784064" y="1321635"/>
            <a:ext cx="8591983" cy="42675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The main goal behind is continuous growth</a:t>
            </a:r>
          </a:p>
          <a:p>
            <a:pPr algn="ctr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Prevent catering towards one partner, customer or market</a:t>
            </a: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Does this mean the ecosystem initiator has market power?</a:t>
            </a:r>
          </a:p>
          <a:p>
            <a:pPr algn="ctr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Winner takes all scenario for ecosystem initiator?</a:t>
            </a: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3BAFB7-30AC-41EA-B368-4C3A37AB111A}"/>
              </a:ext>
            </a:extLst>
          </p:cNvPr>
          <p:cNvSpPr txBox="1"/>
          <p:nvPr/>
        </p:nvSpPr>
        <p:spPr>
          <a:xfrm>
            <a:off x="487814" y="5006012"/>
            <a:ext cx="11163936" cy="52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273" algn="ctr"/>
            <a:r>
              <a:rPr lang="en-GB" sz="2812" b="1">
                <a:solidFill>
                  <a:schemeClr val="bg1"/>
                </a:solidFill>
              </a:rPr>
              <a:t>Does this lead to new monopolies?</a:t>
            </a:r>
          </a:p>
        </p:txBody>
      </p:sp>
      <p:pic>
        <p:nvPicPr>
          <p:cNvPr id="7" name="Graphic 6" descr="Lightning bolt with solid fill">
            <a:extLst>
              <a:ext uri="{FF2B5EF4-FFF2-40B4-BE49-F238E27FC236}">
                <a16:creationId xmlns:a16="http://schemas.microsoft.com/office/drawing/2014/main" id="{F27F57C3-D3DB-B007-28DD-4361935E6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90258" y="4867168"/>
            <a:ext cx="801338" cy="801338"/>
          </a:xfrm>
          <a:prstGeom prst="rect">
            <a:avLst/>
          </a:prstGeom>
        </p:spPr>
      </p:pic>
      <p:pic>
        <p:nvPicPr>
          <p:cNvPr id="8" name="Graphic 7" descr="Lightning bolt with solid fill">
            <a:extLst>
              <a:ext uri="{FF2B5EF4-FFF2-40B4-BE49-F238E27FC236}">
                <a16:creationId xmlns:a16="http://schemas.microsoft.com/office/drawing/2014/main" id="{C545B37F-0968-9DD8-E961-CB0EC1015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7610" y="4867167"/>
            <a:ext cx="801338" cy="801338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C8DF090A-294C-4302-042E-DF19EAFE7AEC}"/>
              </a:ext>
            </a:extLst>
          </p:cNvPr>
          <p:cNvSpPr/>
          <p:nvPr/>
        </p:nvSpPr>
        <p:spPr>
          <a:xfrm>
            <a:off x="5846575" y="1863651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4C8F430A-06BD-64E3-4D1E-BBA6D439EB6E}"/>
              </a:ext>
            </a:extLst>
          </p:cNvPr>
          <p:cNvSpPr/>
          <p:nvPr/>
        </p:nvSpPr>
        <p:spPr>
          <a:xfrm>
            <a:off x="5846575" y="2775862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E1007B91-8E8F-662C-B205-D5D9A59E75E8}"/>
              </a:ext>
            </a:extLst>
          </p:cNvPr>
          <p:cNvSpPr/>
          <p:nvPr/>
        </p:nvSpPr>
        <p:spPr>
          <a:xfrm>
            <a:off x="5846575" y="3688941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6A5E6F88-1F44-F45F-511A-F925AE687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</p:spPr>
        <p:txBody>
          <a:bodyPr>
            <a:normAutofit fontScale="90000"/>
          </a:bodyPr>
          <a:lstStyle/>
          <a:p>
            <a:pPr marL="85725" indent="0">
              <a:buNone/>
            </a:pPr>
            <a:r>
              <a:rPr lang="en-GB" sz="4800" dirty="0"/>
              <a:t>“Successful ecosystems acquire market share”</a:t>
            </a:r>
          </a:p>
        </p:txBody>
      </p:sp>
    </p:spTree>
    <p:extLst>
      <p:ext uri="{BB962C8B-B14F-4D97-AF65-F5344CB8AC3E}">
        <p14:creationId xmlns:p14="http://schemas.microsoft.com/office/powerpoint/2010/main" val="75500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D5DCB90-758F-9E51-2B53-5E330A8F3DBC}"/>
              </a:ext>
            </a:extLst>
          </p:cNvPr>
          <p:cNvSpPr txBox="1"/>
          <p:nvPr/>
        </p:nvSpPr>
        <p:spPr>
          <a:xfrm>
            <a:off x="1598791" y="1295242"/>
            <a:ext cx="8827355" cy="426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The main goal here is sustainable value creation</a:t>
            </a:r>
          </a:p>
          <a:p>
            <a:pPr algn="ctr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While maintaining fairness within the ecosystem</a:t>
            </a: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Sustainable value means value for each ecosystem actor</a:t>
            </a:r>
          </a:p>
          <a:p>
            <a:pPr algn="ctr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Do actors expect individual rewards and return on investments?</a:t>
            </a: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  <a:p>
            <a:pPr algn="l">
              <a:lnSpc>
                <a:spcPct val="120000"/>
              </a:lnSpc>
            </a:pPr>
            <a:endParaRPr lang="en-GB" sz="2531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02E101-1938-AFBC-AF66-F108E3FF7758}"/>
              </a:ext>
            </a:extLst>
          </p:cNvPr>
          <p:cNvSpPr txBox="1"/>
          <p:nvPr/>
        </p:nvSpPr>
        <p:spPr>
          <a:xfrm>
            <a:off x="446718" y="5023243"/>
            <a:ext cx="11163936" cy="52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273" algn="ctr"/>
            <a:r>
              <a:rPr lang="en-GB" sz="2812" b="1">
                <a:solidFill>
                  <a:schemeClr val="bg1"/>
                </a:solidFill>
              </a:rPr>
              <a:t>Is there a misalignment in value expectations?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7E30-EFCC-6E1E-EDAE-4603E36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19</a:t>
            </a:fld>
            <a:endParaRPr lang="nl-BE" noProof="0"/>
          </a:p>
        </p:txBody>
      </p:sp>
      <p:pic>
        <p:nvPicPr>
          <p:cNvPr id="6" name="Graphic 5" descr="Lightning bolt with solid fill">
            <a:extLst>
              <a:ext uri="{FF2B5EF4-FFF2-40B4-BE49-F238E27FC236}">
                <a16:creationId xmlns:a16="http://schemas.microsoft.com/office/drawing/2014/main" id="{13AAF125-4A72-60E7-2F69-51A2CFDC1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68405" y="4871440"/>
            <a:ext cx="801338" cy="801338"/>
          </a:xfrm>
          <a:prstGeom prst="rect">
            <a:avLst/>
          </a:prstGeom>
        </p:spPr>
      </p:pic>
      <p:pic>
        <p:nvPicPr>
          <p:cNvPr id="7" name="Graphic 6" descr="Lightning bolt with solid fill">
            <a:extLst>
              <a:ext uri="{FF2B5EF4-FFF2-40B4-BE49-F238E27FC236}">
                <a16:creationId xmlns:a16="http://schemas.microsoft.com/office/drawing/2014/main" id="{7B4FC79E-3CA0-2E05-7A68-72B0F3B1C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8096" y="4871440"/>
            <a:ext cx="801338" cy="801338"/>
          </a:xfrm>
          <a:prstGeom prst="rect">
            <a:avLst/>
          </a:prstGeom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E34C7CEC-CDD0-5D1B-945B-B1D649E19CCB}"/>
              </a:ext>
            </a:extLst>
          </p:cNvPr>
          <p:cNvSpPr/>
          <p:nvPr/>
        </p:nvSpPr>
        <p:spPr>
          <a:xfrm>
            <a:off x="5831713" y="1860622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tx1"/>
              </a:solidFill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24F71336-DC70-467F-D1A6-47F613E1001B}"/>
              </a:ext>
            </a:extLst>
          </p:cNvPr>
          <p:cNvSpPr/>
          <p:nvPr/>
        </p:nvSpPr>
        <p:spPr>
          <a:xfrm>
            <a:off x="5831713" y="2772833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tx1"/>
              </a:solidFill>
            </a:endParaRP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DB9D326-A79A-B640-430B-F967C5BA45C4}"/>
              </a:ext>
            </a:extLst>
          </p:cNvPr>
          <p:cNvSpPr/>
          <p:nvPr/>
        </p:nvSpPr>
        <p:spPr>
          <a:xfrm>
            <a:off x="5831713" y="3685912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25B5D2-A56E-01B9-06DB-B5D1B105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3570" y="126024"/>
            <a:ext cx="12555992" cy="981047"/>
          </a:xfrm>
        </p:spPr>
        <p:txBody>
          <a:bodyPr>
            <a:noAutofit/>
          </a:bodyPr>
          <a:lstStyle/>
          <a:p>
            <a:pPr marL="85725" indent="0">
              <a:buNone/>
            </a:pPr>
            <a:r>
              <a:rPr lang="en-GB" sz="3900"/>
              <a:t>“Successful ecosystems create more value than individuals”</a:t>
            </a:r>
          </a:p>
        </p:txBody>
      </p:sp>
    </p:spTree>
    <p:extLst>
      <p:ext uri="{BB962C8B-B14F-4D97-AF65-F5344CB8AC3E}">
        <p14:creationId xmlns:p14="http://schemas.microsoft.com/office/powerpoint/2010/main" val="322436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999434"/>
          </a:xfrm>
        </p:spPr>
        <p:txBody>
          <a:bodyPr>
            <a:normAutofit/>
          </a:bodyPr>
          <a:lstStyle/>
          <a:p>
            <a:pPr algn="ctr"/>
            <a:r>
              <a:rPr lang="en-US"/>
              <a:t>“Most business ecosystems fail”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634" y="3051987"/>
            <a:ext cx="9788695" cy="754025"/>
          </a:xfrm>
        </p:spPr>
        <p:txBody>
          <a:bodyPr/>
          <a:lstStyle/>
          <a:p>
            <a:r>
              <a:rPr lang="en-US"/>
              <a:t>“And are not sustainable in the long run”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9526A-7EC0-1D09-D804-4587DC6B21D1}"/>
              </a:ext>
            </a:extLst>
          </p:cNvPr>
          <p:cNvSpPr txBox="1"/>
          <p:nvPr/>
        </p:nvSpPr>
        <p:spPr>
          <a:xfrm>
            <a:off x="3722914" y="6488668"/>
            <a:ext cx="108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Source: https://www.bcg.com/publications/2020/why-do-most-business-ecosystems-fail</a:t>
            </a:r>
          </a:p>
        </p:txBody>
      </p:sp>
    </p:spTree>
    <p:extLst>
      <p:ext uri="{BB962C8B-B14F-4D97-AF65-F5344CB8AC3E}">
        <p14:creationId xmlns:p14="http://schemas.microsoft.com/office/powerpoint/2010/main" val="4233091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4858F-B4A9-BC83-C675-F3FACF41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>
                <a:solidFill>
                  <a:schemeClr val="bg1"/>
                </a:solidFill>
              </a:rPr>
              <a:t>20</a:t>
            </a:fld>
            <a:endParaRPr lang="nl-BE" noProof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B4194A-1A2D-CF93-9349-D3BFDDEF737B}"/>
              </a:ext>
            </a:extLst>
          </p:cNvPr>
          <p:cNvSpPr txBox="1"/>
          <p:nvPr/>
        </p:nvSpPr>
        <p:spPr>
          <a:xfrm>
            <a:off x="704959" y="4861143"/>
            <a:ext cx="11163936" cy="52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273" algn="ctr"/>
            <a:r>
              <a:rPr lang="en-GB" sz="2812" b="1">
                <a:solidFill>
                  <a:schemeClr val="bg1"/>
                </a:solidFill>
              </a:rPr>
              <a:t>Does this lead to arbitrary markets?</a:t>
            </a:r>
          </a:p>
        </p:txBody>
      </p:sp>
      <p:pic>
        <p:nvPicPr>
          <p:cNvPr id="6" name="Graphic 5" descr="Lightning bolt with solid fill">
            <a:extLst>
              <a:ext uri="{FF2B5EF4-FFF2-40B4-BE49-F238E27FC236}">
                <a16:creationId xmlns:a16="http://schemas.microsoft.com/office/drawing/2014/main" id="{605166AC-2AB0-3CA0-1810-7A0645A60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221" y="4709340"/>
            <a:ext cx="801338" cy="801338"/>
          </a:xfrm>
          <a:prstGeom prst="rect">
            <a:avLst/>
          </a:prstGeom>
        </p:spPr>
      </p:pic>
      <p:pic>
        <p:nvPicPr>
          <p:cNvPr id="7" name="Graphic 6" descr="Lightning bolt with solid fill">
            <a:extLst>
              <a:ext uri="{FF2B5EF4-FFF2-40B4-BE49-F238E27FC236}">
                <a16:creationId xmlns:a16="http://schemas.microsoft.com/office/drawing/2014/main" id="{CB426045-99B4-C049-1ADB-1080A590F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40567" y="4709340"/>
            <a:ext cx="801338" cy="8013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1BB07BF-C053-9338-A3C2-94EBB43B17A0}"/>
              </a:ext>
            </a:extLst>
          </p:cNvPr>
          <p:cNvSpPr/>
          <p:nvPr/>
        </p:nvSpPr>
        <p:spPr>
          <a:xfrm>
            <a:off x="4368421" y="1587661"/>
            <a:ext cx="3331586" cy="113219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F88856-E21A-32E8-BE5A-A186333CCBAF}"/>
              </a:ext>
            </a:extLst>
          </p:cNvPr>
          <p:cNvSpPr txBox="1"/>
          <p:nvPr/>
        </p:nvSpPr>
        <p:spPr>
          <a:xfrm>
            <a:off x="3562418" y="1425377"/>
            <a:ext cx="14222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Open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08C2AA-CDB5-6E4F-4B5A-6C7984F0583E}"/>
              </a:ext>
            </a:extLst>
          </p:cNvPr>
          <p:cNvSpPr txBox="1"/>
          <p:nvPr/>
        </p:nvSpPr>
        <p:spPr>
          <a:xfrm>
            <a:off x="7794883" y="1425377"/>
            <a:ext cx="1422256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Quality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0132CB0-036B-E7C8-75C2-2281E0770C1C}"/>
              </a:ext>
            </a:extLst>
          </p:cNvPr>
          <p:cNvSpPr/>
          <p:nvPr/>
        </p:nvSpPr>
        <p:spPr>
          <a:xfrm>
            <a:off x="4368421" y="2373349"/>
            <a:ext cx="3331586" cy="113219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BAD036-6233-0D64-CDE9-C60F0EEF5856}"/>
              </a:ext>
            </a:extLst>
          </p:cNvPr>
          <p:cNvSpPr txBox="1"/>
          <p:nvPr/>
        </p:nvSpPr>
        <p:spPr>
          <a:xfrm>
            <a:off x="2325251" y="2211065"/>
            <a:ext cx="2659423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Power distribution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5D3F0AC-0ECB-6118-49C8-BE2CCE3FDF25}"/>
              </a:ext>
            </a:extLst>
          </p:cNvPr>
          <p:cNvSpPr txBox="1"/>
          <p:nvPr/>
        </p:nvSpPr>
        <p:spPr>
          <a:xfrm>
            <a:off x="7794883" y="2211065"/>
            <a:ext cx="2206652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Interconnectedness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16A4FC1-8215-2513-E43C-62BD5810A58A}"/>
              </a:ext>
            </a:extLst>
          </p:cNvPr>
          <p:cNvSpPr/>
          <p:nvPr/>
        </p:nvSpPr>
        <p:spPr>
          <a:xfrm>
            <a:off x="4368421" y="3166046"/>
            <a:ext cx="3331586" cy="113219"/>
          </a:xfrm>
          <a:prstGeom prst="roundRect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CB0D7E-3F0C-CD5F-4495-CCD89F50AF7D}"/>
              </a:ext>
            </a:extLst>
          </p:cNvPr>
          <p:cNvSpPr txBox="1"/>
          <p:nvPr/>
        </p:nvSpPr>
        <p:spPr>
          <a:xfrm>
            <a:off x="2325251" y="3003763"/>
            <a:ext cx="2659423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Interdependencies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2D8D1B-1F1D-D1EF-6122-55F434D7DC81}"/>
              </a:ext>
            </a:extLst>
          </p:cNvPr>
          <p:cNvSpPr txBox="1"/>
          <p:nvPr/>
        </p:nvSpPr>
        <p:spPr>
          <a:xfrm>
            <a:off x="7794883" y="3003763"/>
            <a:ext cx="1948294" cy="395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sz="1758">
                <a:solidFill>
                  <a:schemeClr val="bg1"/>
                </a:solidFill>
              </a:rPr>
              <a:t>Power distribution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544295A-DAED-B337-FB0E-6845681A6085}"/>
              </a:ext>
            </a:extLst>
          </p:cNvPr>
          <p:cNvSpPr/>
          <p:nvPr/>
        </p:nvSpPr>
        <p:spPr>
          <a:xfrm>
            <a:off x="4368421" y="1587661"/>
            <a:ext cx="2174889" cy="11321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FD54257-83D6-AF4F-D29A-6E07C0F21A99}"/>
              </a:ext>
            </a:extLst>
          </p:cNvPr>
          <p:cNvSpPr/>
          <p:nvPr/>
        </p:nvSpPr>
        <p:spPr>
          <a:xfrm>
            <a:off x="6268929" y="1387677"/>
            <a:ext cx="536016" cy="536016"/>
          </a:xfrm>
          <a:prstGeom prst="ellipse">
            <a:avLst/>
          </a:prstGeom>
          <a:solidFill>
            <a:srgbClr val="8BBEE8">
              <a:alpha val="50196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83DAF1-4D53-1AD3-5D29-8CE620994D6A}"/>
              </a:ext>
            </a:extLst>
          </p:cNvPr>
          <p:cNvSpPr/>
          <p:nvPr/>
        </p:nvSpPr>
        <p:spPr>
          <a:xfrm>
            <a:off x="6435687" y="1545700"/>
            <a:ext cx="202500" cy="202500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pic>
        <p:nvPicPr>
          <p:cNvPr id="29" name="Graphic 28" descr="Right pointing backhand index with solid fill">
            <a:extLst>
              <a:ext uri="{FF2B5EF4-FFF2-40B4-BE49-F238E27FC236}">
                <a16:creationId xmlns:a16="http://schemas.microsoft.com/office/drawing/2014/main" id="{78E55C29-3B39-A8F9-C4D1-E8E4A572E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346978" y="1655685"/>
            <a:ext cx="487541" cy="487541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CC01CF3-24A7-8417-4007-89BB9E5320DF}"/>
              </a:ext>
            </a:extLst>
          </p:cNvPr>
          <p:cNvSpPr/>
          <p:nvPr/>
        </p:nvSpPr>
        <p:spPr>
          <a:xfrm>
            <a:off x="4365053" y="2380358"/>
            <a:ext cx="1115198" cy="104021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6BA647-62E4-3293-58EB-4CAF801A7DDB}"/>
              </a:ext>
            </a:extLst>
          </p:cNvPr>
          <p:cNvSpPr/>
          <p:nvPr/>
        </p:nvSpPr>
        <p:spPr>
          <a:xfrm>
            <a:off x="5379001" y="2328708"/>
            <a:ext cx="202500" cy="202500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2543A197-4C16-7715-297F-7C5B2F5D706C}"/>
              </a:ext>
            </a:extLst>
          </p:cNvPr>
          <p:cNvSpPr/>
          <p:nvPr/>
        </p:nvSpPr>
        <p:spPr>
          <a:xfrm>
            <a:off x="4365054" y="3165573"/>
            <a:ext cx="1591231" cy="113219"/>
          </a:xfrm>
          <a:prstGeom prst="round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C1FC302-7A7E-437C-63DE-EE7FA0CC8D0C}"/>
              </a:ext>
            </a:extLst>
          </p:cNvPr>
          <p:cNvSpPr/>
          <p:nvPr/>
        </p:nvSpPr>
        <p:spPr>
          <a:xfrm>
            <a:off x="5831713" y="3120932"/>
            <a:ext cx="202500" cy="202500"/>
          </a:xfrm>
          <a:prstGeom prst="ellipse">
            <a:avLst/>
          </a:prstGeom>
          <a:solidFill>
            <a:schemeClr val="accent1"/>
          </a:solidFill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bg1"/>
              </a:solidFill>
            </a:endParaRPr>
          </a:p>
          <a:p>
            <a:pPr algn="ctr"/>
            <a:endParaRPr lang="en-GB" sz="1266">
              <a:solidFill>
                <a:schemeClr val="bg1"/>
              </a:solidFill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10DE39E-FA77-DE35-407A-57F59C364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</p:spPr>
        <p:txBody>
          <a:bodyPr>
            <a:normAutofit fontScale="90000"/>
          </a:bodyPr>
          <a:lstStyle/>
          <a:p>
            <a:pPr marL="85725" indent="0">
              <a:buNone/>
            </a:pPr>
            <a:r>
              <a:rPr lang="en-US" sz="4800"/>
              <a:t>“Successful ecosystems distribute power fairly”</a:t>
            </a:r>
            <a:endParaRPr lang="en-GB" sz="48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11537-A2C3-5DC5-00FB-754CF831AF10}"/>
              </a:ext>
            </a:extLst>
          </p:cNvPr>
          <p:cNvSpPr txBox="1"/>
          <p:nvPr/>
        </p:nvSpPr>
        <p:spPr>
          <a:xfrm>
            <a:off x="1873249" y="3994774"/>
            <a:ext cx="8827355" cy="52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531">
                <a:solidFill>
                  <a:schemeClr val="bg1"/>
                </a:solidFill>
              </a:rPr>
              <a:t>Do parties that control such decisions have more power?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F3D1D173-EE62-135E-5D51-B45764D797C8}"/>
              </a:ext>
            </a:extLst>
          </p:cNvPr>
          <p:cNvSpPr/>
          <p:nvPr/>
        </p:nvSpPr>
        <p:spPr>
          <a:xfrm>
            <a:off x="5896216" y="3521987"/>
            <a:ext cx="372713" cy="526040"/>
          </a:xfrm>
          <a:prstGeom prst="downArrow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6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600" y="2429566"/>
            <a:ext cx="9788695" cy="999434"/>
          </a:xfrm>
        </p:spPr>
        <p:txBody>
          <a:bodyPr>
            <a:normAutofit/>
          </a:bodyPr>
          <a:lstStyle/>
          <a:p>
            <a:pPr algn="ctr"/>
            <a:r>
              <a:rPr lang="en-US" sz="5400"/>
              <a:t>How are we making sense of it all?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FAD5B126-96A3-F841-74E4-E52E581A84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7599" y="3123906"/>
            <a:ext cx="9788695" cy="754025"/>
          </a:xfrm>
        </p:spPr>
        <p:txBody>
          <a:bodyPr/>
          <a:lstStyle/>
          <a:p>
            <a:r>
              <a:rPr lang="en-US" dirty="0"/>
              <a:t>We started with a systematic scan of literature</a:t>
            </a:r>
          </a:p>
        </p:txBody>
      </p:sp>
    </p:spTree>
    <p:extLst>
      <p:ext uri="{BB962C8B-B14F-4D97-AF65-F5344CB8AC3E}">
        <p14:creationId xmlns:p14="http://schemas.microsoft.com/office/powerpoint/2010/main" val="850638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A6DA1-1AC3-6125-35B9-7F3DF50A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Going back to the origin of data ecosystems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47E84F1-EBF8-2289-63C0-F61F4114B191}"/>
              </a:ext>
            </a:extLst>
          </p:cNvPr>
          <p:cNvSpPr/>
          <p:nvPr/>
        </p:nvSpPr>
        <p:spPr>
          <a:xfrm>
            <a:off x="4876165" y="3314412"/>
            <a:ext cx="2306320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Data </a:t>
            </a:r>
          </a:p>
          <a:p>
            <a:pPr algn="ctr"/>
            <a:r>
              <a:rPr lang="en-US" sz="2400" b="1"/>
              <a:t>Ecosystems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D9794-C891-0C7E-061E-519888D5C316}"/>
              </a:ext>
            </a:extLst>
          </p:cNvPr>
          <p:cNvSpPr txBox="1"/>
          <p:nvPr/>
        </p:nvSpPr>
        <p:spPr>
          <a:xfrm>
            <a:off x="1270000" y="1595119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Platform theory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BF01F-52A2-EB27-C9E3-60D96FE6CB55}"/>
              </a:ext>
            </a:extLst>
          </p:cNvPr>
          <p:cNvSpPr txBox="1"/>
          <p:nvPr/>
        </p:nvSpPr>
        <p:spPr>
          <a:xfrm>
            <a:off x="8593790" y="1597987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Ecosystem theory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541AD9-9812-0D1D-B3C7-16A1054B55F0}"/>
              </a:ext>
            </a:extLst>
          </p:cNvPr>
          <p:cNvSpPr/>
          <p:nvPr/>
        </p:nvSpPr>
        <p:spPr>
          <a:xfrm>
            <a:off x="8593790" y="238252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cooperation &amp; coexistence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68B34F-585F-A8EE-A813-0269FF22D454}"/>
              </a:ext>
            </a:extLst>
          </p:cNvPr>
          <p:cNvSpPr/>
          <p:nvPr/>
        </p:nvSpPr>
        <p:spPr>
          <a:xfrm>
            <a:off x="8593790" y="342900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sustainable in changing environment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D8F880-B871-2464-5540-E2D15F52FA14}"/>
              </a:ext>
            </a:extLst>
          </p:cNvPr>
          <p:cNvSpPr/>
          <p:nvPr/>
        </p:nvSpPr>
        <p:spPr>
          <a:xfrm>
            <a:off x="8593790" y="447548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Beyond firm-centric relationships</a:t>
            </a:r>
          </a:p>
        </p:txBody>
      </p: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3F4FBEDE-271A-A80E-EAB3-7EF29DBD3B86}"/>
              </a:ext>
            </a:extLst>
          </p:cNvPr>
          <p:cNvCxnSpPr>
            <a:stCxn id="9" idx="1"/>
            <a:endCxn id="5" idx="3"/>
          </p:cNvCxnSpPr>
          <p:nvPr/>
        </p:nvCxnSpPr>
        <p:spPr>
          <a:xfrm rot="10800000" flipV="1">
            <a:off x="7182486" y="2725132"/>
            <a:ext cx="1411305" cy="104648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or: Curved 17">
            <a:extLst>
              <a:ext uri="{FF2B5EF4-FFF2-40B4-BE49-F238E27FC236}">
                <a16:creationId xmlns:a16="http://schemas.microsoft.com/office/drawing/2014/main" id="{A73D32F7-1A14-3CB8-C254-973E2F67074F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rot="10800000">
            <a:off x="7182486" y="3771612"/>
            <a:ext cx="1411305" cy="104648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C2871C8-DF0A-75CC-6A4F-2D46D68ED0DA}"/>
              </a:ext>
            </a:extLst>
          </p:cNvPr>
          <p:cNvCxnSpPr>
            <a:cxnSpLocks/>
            <a:stCxn id="10" idx="1"/>
          </p:cNvCxnSpPr>
          <p:nvPr/>
        </p:nvCxnSpPr>
        <p:spPr>
          <a:xfrm rot="10800000">
            <a:off x="7174054" y="3771612"/>
            <a:ext cx="1419737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745AEE-4C62-A266-238B-9D1CFF8F923C}"/>
              </a:ext>
            </a:extLst>
          </p:cNvPr>
          <p:cNvSpPr/>
          <p:nvPr/>
        </p:nvSpPr>
        <p:spPr>
          <a:xfrm>
            <a:off x="1124771" y="238252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(technical) component of ecosystem</a:t>
            </a:r>
            <a:endParaRPr lang="en-US" b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43D048-3ACC-BF7B-F2C9-8E1D1A77F796}"/>
              </a:ext>
            </a:extLst>
          </p:cNvPr>
          <p:cNvSpPr/>
          <p:nvPr/>
        </p:nvSpPr>
        <p:spPr>
          <a:xfrm>
            <a:off x="1124771" y="342900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network effects</a:t>
            </a:r>
            <a:endParaRPr lang="en-US" b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893064-173A-C93B-A79C-FF65674D41D3}"/>
              </a:ext>
            </a:extLst>
          </p:cNvPr>
          <p:cNvSpPr/>
          <p:nvPr/>
        </p:nvSpPr>
        <p:spPr>
          <a:xfrm>
            <a:off x="1124771" y="447548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orchestrated collaboration</a:t>
            </a:r>
            <a:endParaRPr lang="en-US" b="1"/>
          </a:p>
        </p:txBody>
      </p:sp>
      <p:cxnSp>
        <p:nvCxnSpPr>
          <p:cNvPr id="29" name="Connector: Curved 28">
            <a:extLst>
              <a:ext uri="{FF2B5EF4-FFF2-40B4-BE49-F238E27FC236}">
                <a16:creationId xmlns:a16="http://schemas.microsoft.com/office/drawing/2014/main" id="{222B9066-B0E2-8C29-6EB2-8310F9D73D49}"/>
              </a:ext>
            </a:extLst>
          </p:cNvPr>
          <p:cNvCxnSpPr>
            <a:cxnSpLocks/>
            <a:stCxn id="26" idx="3"/>
            <a:endCxn id="5" idx="1"/>
          </p:cNvCxnSpPr>
          <p:nvPr/>
        </p:nvCxnSpPr>
        <p:spPr>
          <a:xfrm>
            <a:off x="3625701" y="2725133"/>
            <a:ext cx="1250464" cy="104647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or: Curved 31">
            <a:extLst>
              <a:ext uri="{FF2B5EF4-FFF2-40B4-BE49-F238E27FC236}">
                <a16:creationId xmlns:a16="http://schemas.microsoft.com/office/drawing/2014/main" id="{FCFB2224-6C77-8BD8-6E30-191F0E796CF8}"/>
              </a:ext>
            </a:extLst>
          </p:cNvPr>
          <p:cNvCxnSpPr>
            <a:cxnSpLocks/>
            <a:stCxn id="28" idx="3"/>
            <a:endCxn id="5" idx="1"/>
          </p:cNvCxnSpPr>
          <p:nvPr/>
        </p:nvCxnSpPr>
        <p:spPr>
          <a:xfrm flipV="1">
            <a:off x="3625701" y="3771612"/>
            <a:ext cx="1250464" cy="104648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or: Curved 34">
            <a:extLst>
              <a:ext uri="{FF2B5EF4-FFF2-40B4-BE49-F238E27FC236}">
                <a16:creationId xmlns:a16="http://schemas.microsoft.com/office/drawing/2014/main" id="{466F5CC7-2C8C-5671-D22E-B7C4DBF043D0}"/>
              </a:ext>
            </a:extLst>
          </p:cNvPr>
          <p:cNvCxnSpPr>
            <a:cxnSpLocks/>
            <a:stCxn id="27" idx="3"/>
            <a:endCxn id="5" idx="1"/>
          </p:cNvCxnSpPr>
          <p:nvPr/>
        </p:nvCxnSpPr>
        <p:spPr>
          <a:xfrm flipV="1">
            <a:off x="3625701" y="3771612"/>
            <a:ext cx="1250464" cy="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49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A6DA1-1AC3-6125-35B9-7F3DF50A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background, different goals?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D9794-C891-0C7E-061E-519888D5C316}"/>
              </a:ext>
            </a:extLst>
          </p:cNvPr>
          <p:cNvSpPr txBox="1"/>
          <p:nvPr/>
        </p:nvSpPr>
        <p:spPr>
          <a:xfrm>
            <a:off x="1270000" y="1595119"/>
            <a:ext cx="22092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Platform theory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0745AEE-4C62-A266-238B-9D1CFF8F923C}"/>
              </a:ext>
            </a:extLst>
          </p:cNvPr>
          <p:cNvSpPr/>
          <p:nvPr/>
        </p:nvSpPr>
        <p:spPr>
          <a:xfrm>
            <a:off x="1124771" y="238252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(technical) component of ecosystem</a:t>
            </a:r>
            <a:endParaRPr lang="en-US" b="1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DF43D048-3ACC-BF7B-F2C9-8E1D1A77F796}"/>
              </a:ext>
            </a:extLst>
          </p:cNvPr>
          <p:cNvSpPr/>
          <p:nvPr/>
        </p:nvSpPr>
        <p:spPr>
          <a:xfrm>
            <a:off x="1124771" y="342900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network effects</a:t>
            </a:r>
            <a:endParaRPr lang="en-US" b="1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F893064-173A-C93B-A79C-FF65674D41D3}"/>
              </a:ext>
            </a:extLst>
          </p:cNvPr>
          <p:cNvSpPr/>
          <p:nvPr/>
        </p:nvSpPr>
        <p:spPr>
          <a:xfrm>
            <a:off x="1124771" y="447548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orchestrated collaboration</a:t>
            </a:r>
            <a:endParaRPr lang="en-US" b="1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EE2EAE5-4D58-E5E4-2422-8B55ACCDFD7D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3625701" y="2725132"/>
            <a:ext cx="735754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11CC146-55B1-E3C4-5BD0-2728BF49217D}"/>
              </a:ext>
            </a:extLst>
          </p:cNvPr>
          <p:cNvCxnSpPr>
            <a:cxnSpLocks/>
          </p:cNvCxnSpPr>
          <p:nvPr/>
        </p:nvCxnSpPr>
        <p:spPr>
          <a:xfrm flipV="1">
            <a:off x="3625701" y="3790256"/>
            <a:ext cx="735754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373C84B-41D5-4FE5-3890-08F630A3A3F0}"/>
              </a:ext>
            </a:extLst>
          </p:cNvPr>
          <p:cNvCxnSpPr>
            <a:cxnSpLocks/>
          </p:cNvCxnSpPr>
          <p:nvPr/>
        </p:nvCxnSpPr>
        <p:spPr>
          <a:xfrm flipV="1">
            <a:off x="3625701" y="4845220"/>
            <a:ext cx="735754" cy="1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B27A0D52-B676-602D-B7CF-57C4DD8151F5}"/>
              </a:ext>
            </a:extLst>
          </p:cNvPr>
          <p:cNvSpPr txBox="1"/>
          <p:nvPr/>
        </p:nvSpPr>
        <p:spPr>
          <a:xfrm>
            <a:off x="4731833" y="2463522"/>
            <a:ext cx="5028941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sz="2800" dirty="0"/>
              <a:t>e.g. </a:t>
            </a:r>
            <a:r>
              <a:rPr lang="en-US" sz="2800" dirty="0"/>
              <a:t>set boundaries</a:t>
            </a:r>
            <a:r>
              <a:rPr lang="en-BE" sz="2800" dirty="0"/>
              <a:t> of ecosystem</a:t>
            </a:r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6608A26-A503-09A4-A395-442253640C40}"/>
              </a:ext>
            </a:extLst>
          </p:cNvPr>
          <p:cNvSpPr txBox="1"/>
          <p:nvPr/>
        </p:nvSpPr>
        <p:spPr>
          <a:xfrm>
            <a:off x="4731833" y="3510003"/>
            <a:ext cx="455342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BE" sz="2800" dirty="0"/>
              <a:t>e.g. </a:t>
            </a:r>
            <a:r>
              <a:rPr lang="en-US" sz="2800" dirty="0"/>
              <a:t>accumulate market share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DA576B5-3A82-812B-CFE4-BE02E1BF48C3}"/>
              </a:ext>
            </a:extLst>
          </p:cNvPr>
          <p:cNvSpPr txBox="1"/>
          <p:nvPr/>
        </p:nvSpPr>
        <p:spPr>
          <a:xfrm>
            <a:off x="4735463" y="4583610"/>
            <a:ext cx="6190167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E" sz="2800" dirty="0"/>
              <a:t>e.g. stakeholders inscribe</a:t>
            </a:r>
            <a:r>
              <a:rPr lang="en-US" sz="2800" dirty="0"/>
              <a:t> </a:t>
            </a:r>
            <a:r>
              <a:rPr lang="en-BE" sz="2800" dirty="0"/>
              <a:t>platform rules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841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A6DA1-1AC3-6125-35B9-7F3DF50A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background, different goals?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0BF01F-52A2-EB27-C9E3-60D96FE6CB55}"/>
              </a:ext>
            </a:extLst>
          </p:cNvPr>
          <p:cNvSpPr txBox="1"/>
          <p:nvPr/>
        </p:nvSpPr>
        <p:spPr>
          <a:xfrm>
            <a:off x="8593790" y="1597987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Ecosystem theory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E541AD9-9812-0D1D-B3C7-16A1054B55F0}"/>
              </a:ext>
            </a:extLst>
          </p:cNvPr>
          <p:cNvSpPr/>
          <p:nvPr/>
        </p:nvSpPr>
        <p:spPr>
          <a:xfrm>
            <a:off x="8593790" y="238252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cooperation &amp; coexistence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D68B34F-585F-A8EE-A813-0269FF22D454}"/>
              </a:ext>
            </a:extLst>
          </p:cNvPr>
          <p:cNvSpPr/>
          <p:nvPr/>
        </p:nvSpPr>
        <p:spPr>
          <a:xfrm>
            <a:off x="8593790" y="342900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sustainable in changing environment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0D8F880-B871-2464-5540-E2D15F52FA14}"/>
              </a:ext>
            </a:extLst>
          </p:cNvPr>
          <p:cNvSpPr/>
          <p:nvPr/>
        </p:nvSpPr>
        <p:spPr>
          <a:xfrm>
            <a:off x="8593790" y="447548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Beyond firm-centric relationships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FF3315-02B8-12E4-F4D2-CB13BB91A004}"/>
              </a:ext>
            </a:extLst>
          </p:cNvPr>
          <p:cNvSpPr txBox="1"/>
          <p:nvPr/>
        </p:nvSpPr>
        <p:spPr>
          <a:xfrm>
            <a:off x="2946401" y="2447930"/>
            <a:ext cx="460368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BE" sz="2800" dirty="0"/>
              <a:t>e.g. </a:t>
            </a:r>
            <a:r>
              <a:rPr lang="en-US" sz="2800" dirty="0"/>
              <a:t>create </a:t>
            </a:r>
            <a:r>
              <a:rPr lang="en-BE" sz="2800" dirty="0"/>
              <a:t>value network</a:t>
            </a:r>
            <a:r>
              <a:rPr lang="en-US" sz="2800" dirty="0"/>
              <a:t>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E80152-002A-51AC-CF75-1AC246ADB3F2}"/>
              </a:ext>
            </a:extLst>
          </p:cNvPr>
          <p:cNvSpPr txBox="1"/>
          <p:nvPr/>
        </p:nvSpPr>
        <p:spPr>
          <a:xfrm>
            <a:off x="-292666" y="3502206"/>
            <a:ext cx="7781754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BE" sz="2800" dirty="0"/>
              <a:t>e.g. </a:t>
            </a:r>
            <a:r>
              <a:rPr lang="en-US" sz="2800" dirty="0"/>
              <a:t>collective </a:t>
            </a:r>
            <a:r>
              <a:rPr lang="en-US" sz="2800" dirty="0" err="1"/>
              <a:t>surivival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F9AB0A-DCFE-853D-65D1-5CAB6F4A93F6}"/>
              </a:ext>
            </a:extLst>
          </p:cNvPr>
          <p:cNvSpPr txBox="1"/>
          <p:nvPr/>
        </p:nvSpPr>
        <p:spPr>
          <a:xfrm>
            <a:off x="2802163" y="4556482"/>
            <a:ext cx="474992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BE" sz="2800" dirty="0"/>
              <a:t>e.g. </a:t>
            </a:r>
            <a:r>
              <a:rPr lang="en-US" sz="2800" dirty="0"/>
              <a:t>establish </a:t>
            </a:r>
            <a:r>
              <a:rPr lang="en-BE" sz="2800" dirty="0"/>
              <a:t>interlinked vision</a:t>
            </a:r>
            <a:endParaRPr lang="en-US" sz="2800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DCDFFC-D3F6-B36A-7955-70875C515372}"/>
              </a:ext>
            </a:extLst>
          </p:cNvPr>
          <p:cNvCxnSpPr>
            <a:cxnSpLocks/>
          </p:cNvCxnSpPr>
          <p:nvPr/>
        </p:nvCxnSpPr>
        <p:spPr>
          <a:xfrm flipH="1">
            <a:off x="7815943" y="2725132"/>
            <a:ext cx="7778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6B7C8D-E917-2590-1105-38F3E37D924E}"/>
              </a:ext>
            </a:extLst>
          </p:cNvPr>
          <p:cNvCxnSpPr>
            <a:cxnSpLocks/>
          </p:cNvCxnSpPr>
          <p:nvPr/>
        </p:nvCxnSpPr>
        <p:spPr>
          <a:xfrm flipH="1">
            <a:off x="7815942" y="3788619"/>
            <a:ext cx="7778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CF8CE95-CA63-8E39-B99E-68E70DABB9EA}"/>
              </a:ext>
            </a:extLst>
          </p:cNvPr>
          <p:cNvCxnSpPr>
            <a:cxnSpLocks/>
          </p:cNvCxnSpPr>
          <p:nvPr/>
        </p:nvCxnSpPr>
        <p:spPr>
          <a:xfrm flipH="1">
            <a:off x="7815942" y="4818092"/>
            <a:ext cx="777847" cy="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536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99A6DA1-1AC3-6125-35B9-7F3DF50A4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Different background to Data Ecosystems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59D9794-C891-0C7E-061E-519888D5C316}"/>
              </a:ext>
            </a:extLst>
          </p:cNvPr>
          <p:cNvSpPr txBox="1"/>
          <p:nvPr/>
        </p:nvSpPr>
        <p:spPr>
          <a:xfrm>
            <a:off x="1569761" y="1612631"/>
            <a:ext cx="905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What do these different goals mean for data ecosystems?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7CFA25-1F47-1583-8DA7-849E9F9C1A66}"/>
              </a:ext>
            </a:extLst>
          </p:cNvPr>
          <p:cNvSpPr/>
          <p:nvPr/>
        </p:nvSpPr>
        <p:spPr>
          <a:xfrm>
            <a:off x="4876165" y="3314412"/>
            <a:ext cx="2306320" cy="914400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/>
              <a:t>Data </a:t>
            </a:r>
          </a:p>
          <a:p>
            <a:pPr algn="ctr"/>
            <a:r>
              <a:rPr lang="en-US" sz="2400" b="1"/>
              <a:t>Ecosystems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97EAF1-80AB-D736-0D1F-2ECB5F352DAA}"/>
              </a:ext>
            </a:extLst>
          </p:cNvPr>
          <p:cNvSpPr/>
          <p:nvPr/>
        </p:nvSpPr>
        <p:spPr>
          <a:xfrm>
            <a:off x="8593790" y="238252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cooperation &amp; coexistence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2CF44A-0E4F-9C3D-F153-7043A2291931}"/>
              </a:ext>
            </a:extLst>
          </p:cNvPr>
          <p:cNvSpPr/>
          <p:nvPr/>
        </p:nvSpPr>
        <p:spPr>
          <a:xfrm>
            <a:off x="8593790" y="342900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sustainable in changing environment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999CB4-7705-FDCF-3404-BEE40956031E}"/>
              </a:ext>
            </a:extLst>
          </p:cNvPr>
          <p:cNvSpPr/>
          <p:nvPr/>
        </p:nvSpPr>
        <p:spPr>
          <a:xfrm>
            <a:off x="8593790" y="4475480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/>
              <a:t>Beyond firm-centric relationships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8AA37AB8-06B2-0000-A937-9D114B6C801A}"/>
              </a:ext>
            </a:extLst>
          </p:cNvPr>
          <p:cNvCxnSpPr>
            <a:stCxn id="6" idx="1"/>
            <a:endCxn id="4" idx="3"/>
          </p:cNvCxnSpPr>
          <p:nvPr/>
        </p:nvCxnSpPr>
        <p:spPr>
          <a:xfrm rot="10800000" flipV="1">
            <a:off x="7182486" y="2725132"/>
            <a:ext cx="1411305" cy="104648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2B93CB1F-9F44-D6F6-63A8-1500B817B947}"/>
              </a:ext>
            </a:extLst>
          </p:cNvPr>
          <p:cNvCxnSpPr>
            <a:cxnSpLocks/>
            <a:stCxn id="12" idx="1"/>
            <a:endCxn id="4" idx="3"/>
          </p:cNvCxnSpPr>
          <p:nvPr/>
        </p:nvCxnSpPr>
        <p:spPr>
          <a:xfrm rot="10800000">
            <a:off x="7182486" y="3771612"/>
            <a:ext cx="1411305" cy="104648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5AD8B247-E5A1-E731-0C92-05367296366D}"/>
              </a:ext>
            </a:extLst>
          </p:cNvPr>
          <p:cNvCxnSpPr>
            <a:cxnSpLocks/>
            <a:stCxn id="8" idx="1"/>
          </p:cNvCxnSpPr>
          <p:nvPr/>
        </p:nvCxnSpPr>
        <p:spPr>
          <a:xfrm rot="10800000">
            <a:off x="7174054" y="3771612"/>
            <a:ext cx="1419737" cy="12700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F126108-CE4B-8AB7-D93D-670E9276F77E}"/>
              </a:ext>
            </a:extLst>
          </p:cNvPr>
          <p:cNvSpPr/>
          <p:nvPr/>
        </p:nvSpPr>
        <p:spPr>
          <a:xfrm>
            <a:off x="1124771" y="238252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 dirty="0"/>
              <a:t>(technical) component of ecosystem</a:t>
            </a:r>
            <a:endParaRPr lang="en-US" b="1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BE7C33B-AD74-4F65-ABBB-7E927A7BFE52}"/>
              </a:ext>
            </a:extLst>
          </p:cNvPr>
          <p:cNvSpPr/>
          <p:nvPr/>
        </p:nvSpPr>
        <p:spPr>
          <a:xfrm>
            <a:off x="1124771" y="342900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network effects</a:t>
            </a:r>
            <a:endParaRPr lang="en-US" b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C1E9061-60AC-8DB7-1662-6E9B958F4ED8}"/>
              </a:ext>
            </a:extLst>
          </p:cNvPr>
          <p:cNvSpPr/>
          <p:nvPr/>
        </p:nvSpPr>
        <p:spPr>
          <a:xfrm>
            <a:off x="1124771" y="4475481"/>
            <a:ext cx="2500930" cy="685224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b="1"/>
              <a:t>orchestrated collaboration</a:t>
            </a:r>
            <a:endParaRPr lang="en-US" b="1"/>
          </a:p>
        </p:txBody>
      </p: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E04FA1E3-503D-904B-5FDF-CAA7D59303F4}"/>
              </a:ext>
            </a:extLst>
          </p:cNvPr>
          <p:cNvCxnSpPr>
            <a:cxnSpLocks/>
            <a:stCxn id="16" idx="3"/>
            <a:endCxn id="4" idx="1"/>
          </p:cNvCxnSpPr>
          <p:nvPr/>
        </p:nvCxnSpPr>
        <p:spPr>
          <a:xfrm>
            <a:off x="3625701" y="2725133"/>
            <a:ext cx="1250464" cy="1046479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7E546B24-58F0-2305-C7A9-0497A0033B62}"/>
              </a:ext>
            </a:extLst>
          </p:cNvPr>
          <p:cNvCxnSpPr>
            <a:cxnSpLocks/>
            <a:stCxn id="18" idx="3"/>
            <a:endCxn id="4" idx="1"/>
          </p:cNvCxnSpPr>
          <p:nvPr/>
        </p:nvCxnSpPr>
        <p:spPr>
          <a:xfrm flipV="1">
            <a:off x="3625701" y="3771612"/>
            <a:ext cx="1250464" cy="104648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266908AB-D18F-B6F5-104B-CBB84A7D3F84}"/>
              </a:ext>
            </a:extLst>
          </p:cNvPr>
          <p:cNvCxnSpPr>
            <a:cxnSpLocks/>
            <a:stCxn id="17" idx="3"/>
            <a:endCxn id="4" idx="1"/>
          </p:cNvCxnSpPr>
          <p:nvPr/>
        </p:nvCxnSpPr>
        <p:spPr>
          <a:xfrm flipV="1">
            <a:off x="3625701" y="3771612"/>
            <a:ext cx="1250464" cy="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011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98FD15-FE3F-122F-1559-23AEBA6B9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Figure out which use cases are considered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9465485-43BD-04D6-09F7-FAB52DCBFCA4}"/>
              </a:ext>
            </a:extLst>
          </p:cNvPr>
          <p:cNvSpPr/>
          <p:nvPr/>
        </p:nvSpPr>
        <p:spPr>
          <a:xfrm>
            <a:off x="8525412" y="1987916"/>
            <a:ext cx="3067050" cy="3203210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5C3D1D-51AA-BC25-462D-FE8637AC9E45}"/>
              </a:ext>
            </a:extLst>
          </p:cNvPr>
          <p:cNvSpPr txBox="1"/>
          <p:nvPr/>
        </p:nvSpPr>
        <p:spPr>
          <a:xfrm>
            <a:off x="9249260" y="1496912"/>
            <a:ext cx="1619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Open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3BCF0A-4A8E-65AE-E99E-CB895CC3DC77}"/>
              </a:ext>
            </a:extLst>
          </p:cNvPr>
          <p:cNvSpPr txBox="1"/>
          <p:nvPr/>
        </p:nvSpPr>
        <p:spPr>
          <a:xfrm>
            <a:off x="4889483" y="1485732"/>
            <a:ext cx="2345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Sector-oriented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A3378F-FF73-CF27-4ACC-69077CC51C24}"/>
              </a:ext>
            </a:extLst>
          </p:cNvPr>
          <p:cNvSpPr txBox="1"/>
          <p:nvPr/>
        </p:nvSpPr>
        <p:spPr>
          <a:xfrm>
            <a:off x="665767" y="1494866"/>
            <a:ext cx="300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Technology-centered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D53FE0C-D5F0-0BE0-9A52-9516555DE533}"/>
              </a:ext>
            </a:extLst>
          </p:cNvPr>
          <p:cNvSpPr/>
          <p:nvPr/>
        </p:nvSpPr>
        <p:spPr>
          <a:xfrm>
            <a:off x="4528715" y="1987916"/>
            <a:ext cx="3067050" cy="3203210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1257440-13D4-8A46-26FD-277B76F5A4DC}"/>
              </a:ext>
            </a:extLst>
          </p:cNvPr>
          <p:cNvSpPr/>
          <p:nvPr/>
        </p:nvSpPr>
        <p:spPr>
          <a:xfrm>
            <a:off x="599538" y="1987916"/>
            <a:ext cx="3067050" cy="3203210"/>
          </a:xfrm>
          <a:prstGeom prst="roundRect">
            <a:avLst/>
          </a:prstGeom>
          <a:noFill/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4C69AA-4A99-C748-B2DA-3DF1A10036D2}"/>
              </a:ext>
            </a:extLst>
          </p:cNvPr>
          <p:cNvSpPr txBox="1"/>
          <p:nvPr/>
        </p:nvSpPr>
        <p:spPr>
          <a:xfrm>
            <a:off x="8856662" y="2411477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Open Government data platforms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6CFA43-B032-115D-DED3-3FCE2E5146B5}"/>
              </a:ext>
            </a:extLst>
          </p:cNvPr>
          <p:cNvSpPr txBox="1"/>
          <p:nvPr/>
        </p:nvSpPr>
        <p:spPr>
          <a:xfrm>
            <a:off x="8844476" y="3131399"/>
            <a:ext cx="24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Spatial open data ecosystems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B4D53F-DBFA-2FDB-472C-FC7C6EEA8030}"/>
              </a:ext>
            </a:extLst>
          </p:cNvPr>
          <p:cNvSpPr txBox="1"/>
          <p:nvPr/>
        </p:nvSpPr>
        <p:spPr>
          <a:xfrm>
            <a:off x="8844476" y="3897861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Smart city open data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A53A1D-0ABE-69BD-425F-E864DFCAB335}"/>
              </a:ext>
            </a:extLst>
          </p:cNvPr>
          <p:cNvSpPr txBox="1"/>
          <p:nvPr/>
        </p:nvSpPr>
        <p:spPr>
          <a:xfrm>
            <a:off x="8856662" y="4368489"/>
            <a:ext cx="249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Open data initiatives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81AF2C-D75A-3942-8B8D-30920E6EA8A2}"/>
              </a:ext>
            </a:extLst>
          </p:cNvPr>
          <p:cNvSpPr txBox="1"/>
          <p:nvPr/>
        </p:nvSpPr>
        <p:spPr>
          <a:xfrm>
            <a:off x="796503" y="2782669"/>
            <a:ext cx="241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Recommender systems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09164-088F-4E2E-9DCF-A00B553427DE}"/>
              </a:ext>
            </a:extLst>
          </p:cNvPr>
          <p:cNvSpPr txBox="1"/>
          <p:nvPr/>
        </p:nvSpPr>
        <p:spPr>
          <a:xfrm>
            <a:off x="665767" y="3289129"/>
            <a:ext cx="289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Blockchain implementations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7221C9-FCFC-8862-40AA-C0B70148093A}"/>
              </a:ext>
            </a:extLst>
          </p:cNvPr>
          <p:cNvSpPr txBox="1"/>
          <p:nvPr/>
        </p:nvSpPr>
        <p:spPr>
          <a:xfrm>
            <a:off x="812148" y="3794164"/>
            <a:ext cx="2443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Personal data </a:t>
            </a:r>
          </a:p>
          <a:p>
            <a:r>
              <a:rPr lang="en-US">
                <a:solidFill>
                  <a:schemeClr val="bg1"/>
                </a:solidFill>
              </a:rPr>
              <a:t>management platforms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F0155C-7072-B91C-FA7A-7B002C6F2F88}"/>
              </a:ext>
            </a:extLst>
          </p:cNvPr>
          <p:cNvSpPr txBox="1"/>
          <p:nvPr/>
        </p:nvSpPr>
        <p:spPr>
          <a:xfrm>
            <a:off x="765660" y="4576198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IoT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8718650-FFDD-6C1E-953C-C7F575F9E2ED}"/>
              </a:ext>
            </a:extLst>
          </p:cNvPr>
          <p:cNvSpPr txBox="1"/>
          <p:nvPr/>
        </p:nvSpPr>
        <p:spPr>
          <a:xfrm>
            <a:off x="1805274" y="4576198"/>
            <a:ext cx="1715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Regulatory Tech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D7BFFEF-BA6B-FDEA-CCAC-1ED445091BCA}"/>
              </a:ext>
            </a:extLst>
          </p:cNvPr>
          <p:cNvSpPr txBox="1"/>
          <p:nvPr/>
        </p:nvSpPr>
        <p:spPr>
          <a:xfrm>
            <a:off x="912569" y="2276209"/>
            <a:ext cx="2332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Open Source Software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52D2B45-2C51-8F77-6B8E-91B625E16D7B}"/>
              </a:ext>
            </a:extLst>
          </p:cNvPr>
          <p:cNvSpPr txBox="1"/>
          <p:nvPr/>
        </p:nvSpPr>
        <p:spPr>
          <a:xfrm>
            <a:off x="4758440" y="2348066"/>
            <a:ext cx="9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Tourism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694FE7-1741-9069-C827-6BCE1FC8A173}"/>
              </a:ext>
            </a:extLst>
          </p:cNvPr>
          <p:cNvSpPr txBox="1"/>
          <p:nvPr/>
        </p:nvSpPr>
        <p:spPr>
          <a:xfrm>
            <a:off x="4758440" y="2831894"/>
            <a:ext cx="106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Cultural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FB249B4-EEE1-49EA-F919-A30DBCA47A91}"/>
              </a:ext>
            </a:extLst>
          </p:cNvPr>
          <p:cNvSpPr txBox="1"/>
          <p:nvPr/>
        </p:nvSpPr>
        <p:spPr>
          <a:xfrm>
            <a:off x="6334404" y="2315595"/>
            <a:ext cx="97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Medical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492F1D-0586-0271-6E06-45D6DA1EA401}"/>
              </a:ext>
            </a:extLst>
          </p:cNvPr>
          <p:cNvSpPr txBox="1"/>
          <p:nvPr/>
        </p:nvSpPr>
        <p:spPr>
          <a:xfrm>
            <a:off x="6334404" y="2822869"/>
            <a:ext cx="1063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Research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1741C08-6978-59B7-654D-C97207C03EFE}"/>
              </a:ext>
            </a:extLst>
          </p:cNvPr>
          <p:cNvSpPr txBox="1"/>
          <p:nvPr/>
        </p:nvSpPr>
        <p:spPr>
          <a:xfrm>
            <a:off x="4758439" y="3356325"/>
            <a:ext cx="128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Agriculture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60D7F3E-8934-17DB-125B-D2A90E4C2448}"/>
              </a:ext>
            </a:extLst>
          </p:cNvPr>
          <p:cNvSpPr txBox="1"/>
          <p:nvPr/>
        </p:nvSpPr>
        <p:spPr>
          <a:xfrm>
            <a:off x="6332565" y="3341819"/>
            <a:ext cx="1280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Energy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A26151-4AE1-92E0-47FB-BCDFB673EA14}"/>
              </a:ext>
            </a:extLst>
          </p:cNvPr>
          <p:cNvSpPr txBox="1"/>
          <p:nvPr/>
        </p:nvSpPr>
        <p:spPr>
          <a:xfrm>
            <a:off x="4758439" y="3933007"/>
            <a:ext cx="135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Automotive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527AE6E-BC6C-001D-8E14-E49B4B4807EB}"/>
              </a:ext>
            </a:extLst>
          </p:cNvPr>
          <p:cNvSpPr txBox="1"/>
          <p:nvPr/>
        </p:nvSpPr>
        <p:spPr>
          <a:xfrm>
            <a:off x="6294465" y="3923982"/>
            <a:ext cx="135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42B3F5-5BFD-234E-38C6-FB2C0E817FFD}"/>
              </a:ext>
            </a:extLst>
          </p:cNvPr>
          <p:cNvSpPr txBox="1"/>
          <p:nvPr/>
        </p:nvSpPr>
        <p:spPr>
          <a:xfrm>
            <a:off x="4755580" y="4516279"/>
            <a:ext cx="135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Financial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9E71E5F-8945-7176-28C9-DA5B4486CAAA}"/>
              </a:ext>
            </a:extLst>
          </p:cNvPr>
          <p:cNvSpPr txBox="1"/>
          <p:nvPr/>
        </p:nvSpPr>
        <p:spPr>
          <a:xfrm>
            <a:off x="5964547" y="4513107"/>
            <a:ext cx="1608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Food industry</a:t>
            </a:r>
          </a:p>
        </p:txBody>
      </p:sp>
    </p:spTree>
    <p:extLst>
      <p:ext uri="{BB962C8B-B14F-4D97-AF65-F5344CB8AC3E}">
        <p14:creationId xmlns:p14="http://schemas.microsoft.com/office/powerpoint/2010/main" val="2012999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480" y="2929283"/>
            <a:ext cx="9788695" cy="999434"/>
          </a:xfrm>
        </p:spPr>
        <p:txBody>
          <a:bodyPr>
            <a:noAutofit/>
          </a:bodyPr>
          <a:lstStyle/>
          <a:p>
            <a:r>
              <a:rPr lang="en-US" sz="5400" dirty="0"/>
              <a:t>Does aligning governance and business </a:t>
            </a:r>
            <a:br>
              <a:rPr lang="en-US" sz="5400" dirty="0"/>
            </a:br>
            <a:r>
              <a:rPr lang="en-US" sz="5400" dirty="0"/>
              <a:t>in data ecosystems require new goals?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DEB8A994-F436-1A06-BDD3-915432B9A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9359" y="1632263"/>
            <a:ext cx="9788695" cy="754025"/>
          </a:xfrm>
        </p:spPr>
        <p:txBody>
          <a:bodyPr/>
          <a:lstStyle/>
          <a:p>
            <a:r>
              <a:rPr lang="en-US" dirty="0"/>
              <a:t>We’ll leave you with the concluding question:</a:t>
            </a:r>
          </a:p>
        </p:txBody>
      </p:sp>
    </p:spTree>
    <p:extLst>
      <p:ext uri="{BB962C8B-B14F-4D97-AF65-F5344CB8AC3E}">
        <p14:creationId xmlns:p14="http://schemas.microsoft.com/office/powerpoint/2010/main" val="30478115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F6086-CC15-3FAC-4940-076C48794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you think?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79996A-6021-8489-3F94-436F2836B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144" y="733882"/>
            <a:ext cx="7379681" cy="4708125"/>
          </a:xfrm>
        </p:spPr>
        <p:txBody>
          <a:bodyPr anchor="ctr">
            <a:normAutofit/>
          </a:bodyPr>
          <a:lstStyle/>
          <a:p>
            <a:pPr marL="60273" indent="0" algn="ctr">
              <a:buNone/>
            </a:pP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 </a:t>
            </a:r>
            <a:b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</a:b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Fair governance mechanisms </a:t>
            </a:r>
            <a:b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</a:br>
            <a:r>
              <a:rPr lang="en-US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hinder innovation and growth</a:t>
            </a:r>
            <a:r>
              <a:rPr lang="en-BE" sz="3600" b="1" dirty="0">
                <a:effectLst/>
                <a:latin typeface="Aptos" panose="020B0004020202020204" pitchFamily="34" charset="0"/>
                <a:ea typeface="Aptos" panose="020B0004020202020204" pitchFamily="34" charset="0"/>
              </a:rPr>
              <a:t>.</a:t>
            </a:r>
            <a:endParaRPr lang="en-BE" sz="3600" b="1" dirty="0">
              <a:effectLst/>
              <a:latin typeface="Calibri" panose="020F0502020204030204"/>
              <a:ea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BBC666-2F88-673A-6F62-39CB3187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28</a:t>
            </a:fld>
            <a:endParaRPr lang="nl-BE" dirty="0">
              <a:latin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6B9C62A-FDED-C3F3-D9EF-2FD4B8B0F858}"/>
              </a:ext>
            </a:extLst>
          </p:cNvPr>
          <p:cNvGrpSpPr/>
          <p:nvPr/>
        </p:nvGrpSpPr>
        <p:grpSpPr>
          <a:xfrm>
            <a:off x="556692" y="1189673"/>
            <a:ext cx="3563046" cy="4252334"/>
            <a:chOff x="556692" y="1691940"/>
            <a:chExt cx="3563046" cy="42523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12A5FB-A7EA-A889-CAFD-384DC3E4D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2125" y="1691940"/>
              <a:ext cx="2183662" cy="218833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69ADC71-BE6E-2F1E-793C-38A6FE663D8E}"/>
                </a:ext>
              </a:extLst>
            </p:cNvPr>
            <p:cNvSpPr txBox="1"/>
            <p:nvPr/>
          </p:nvSpPr>
          <p:spPr>
            <a:xfrm>
              <a:off x="1272125" y="4183471"/>
              <a:ext cx="2847613" cy="176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89">
                <a:lnSpc>
                  <a:spcPct val="120000"/>
                </a:lnSpc>
                <a:spcAft>
                  <a:spcPts val="1687"/>
                </a:spcAft>
              </a:pPr>
              <a:r>
                <a:rPr lang="en-GB" sz="1758" dirty="0">
                  <a:solidFill>
                    <a:prstClr val="black"/>
                  </a:solidFill>
                  <a:latin typeface="Arial"/>
                </a:rPr>
                <a:t>Go to </a:t>
              </a:r>
              <a:r>
                <a:rPr lang="en-GB" sz="2250" dirty="0">
                  <a:solidFill>
                    <a:srgbClr val="1E64C8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wooclap.com</a:t>
              </a:r>
            </a:p>
            <a:p>
              <a:pPr defTabSz="914289">
                <a:lnSpc>
                  <a:spcPct val="120000"/>
                </a:lnSpc>
                <a:spcAft>
                  <a:spcPts val="1687"/>
                </a:spcAft>
              </a:pPr>
              <a:r>
                <a:rPr lang="en-GB" sz="1758" dirty="0">
                  <a:solidFill>
                    <a:prstClr val="black"/>
                  </a:solidFill>
                  <a:latin typeface="Arial"/>
                </a:rPr>
                <a:t>Enter the event code </a:t>
              </a:r>
              <a:r>
                <a:rPr lang="en-GB" sz="2250" dirty="0">
                  <a:solidFill>
                    <a:srgbClr val="1E64C8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IMECSOLID</a:t>
              </a:r>
              <a:r>
                <a:rPr lang="en-GB" sz="1758" dirty="0">
                  <a:solidFill>
                    <a:prstClr val="black"/>
                  </a:solidFill>
                  <a:latin typeface="Arial"/>
                </a:rPr>
                <a:t> in the top banner</a:t>
              </a:r>
              <a:endParaRPr lang="en-BE" sz="1758" dirty="0">
                <a:solidFill>
                  <a:prstClr val="black"/>
                </a:solidFill>
                <a:latin typeface="Arial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1A5333-B5DF-9B89-A8FE-B517AB7ABF3A}"/>
                </a:ext>
              </a:extLst>
            </p:cNvPr>
            <p:cNvGrpSpPr/>
            <p:nvPr/>
          </p:nvGrpSpPr>
          <p:grpSpPr>
            <a:xfrm>
              <a:off x="565175" y="4187024"/>
              <a:ext cx="592180" cy="592180"/>
              <a:chOff x="6424863" y="2286000"/>
              <a:chExt cx="842211" cy="842211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A6D7490-6BF6-CDE9-6FB0-16A6248C96B9}"/>
                  </a:ext>
                </a:extLst>
              </p:cNvPr>
              <p:cNvSpPr/>
              <p:nvPr/>
            </p:nvSpPr>
            <p:spPr>
              <a:xfrm>
                <a:off x="6424863" y="2286000"/>
                <a:ext cx="842211" cy="842211"/>
              </a:xfrm>
              <a:prstGeom prst="ellipse">
                <a:avLst/>
              </a:prstGeom>
              <a:solidFill>
                <a:schemeClr val="tx2"/>
              </a:solidFill>
              <a:ln w="31750"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9"/>
                <a:endParaRPr lang="en-BE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B047B8F-D400-F55F-28D9-33DE449DF818}"/>
                  </a:ext>
                </a:extLst>
              </p:cNvPr>
              <p:cNvSpPr txBox="1"/>
              <p:nvPr/>
            </p:nvSpPr>
            <p:spPr>
              <a:xfrm>
                <a:off x="6588091" y="2286000"/>
                <a:ext cx="625642" cy="80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9">
                  <a:lnSpc>
                    <a:spcPct val="120000"/>
                  </a:lnSpc>
                </a:pPr>
                <a:r>
                  <a:rPr lang="en-GB" sz="2812" dirty="0">
                    <a:solidFill>
                      <a:prstClr val="white"/>
                    </a:solidFill>
                    <a:latin typeface="Arial"/>
                  </a:rPr>
                  <a:t>1</a:t>
                </a:r>
                <a:endParaRPr lang="en-BE" sz="2812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C774F9-9C9F-842B-DB1C-F6BC2CDAC7CC}"/>
                </a:ext>
              </a:extLst>
            </p:cNvPr>
            <p:cNvGrpSpPr/>
            <p:nvPr/>
          </p:nvGrpSpPr>
          <p:grpSpPr>
            <a:xfrm>
              <a:off x="556692" y="4960445"/>
              <a:ext cx="592180" cy="592180"/>
              <a:chOff x="6424863" y="2286000"/>
              <a:chExt cx="842211" cy="84221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8D3F179-367F-0723-1C4A-DBA3A65F2C4E}"/>
                  </a:ext>
                </a:extLst>
              </p:cNvPr>
              <p:cNvSpPr/>
              <p:nvPr/>
            </p:nvSpPr>
            <p:spPr>
              <a:xfrm>
                <a:off x="6424863" y="2286000"/>
                <a:ext cx="842211" cy="842211"/>
              </a:xfrm>
              <a:prstGeom prst="ellipse">
                <a:avLst/>
              </a:prstGeom>
              <a:solidFill>
                <a:schemeClr val="tx2"/>
              </a:solidFill>
              <a:ln w="31750">
                <a:solidFill>
                  <a:srgbClr val="1E64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4294" tIns="32147" rIns="64294" bIns="32147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289"/>
                <a:endParaRPr lang="en-BE">
                  <a:solidFill>
                    <a:prstClr val="black"/>
                  </a:solidFill>
                  <a:latin typeface="Arial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5B61A9B-5C5C-F6ED-8326-024E1C095FF2}"/>
                  </a:ext>
                </a:extLst>
              </p:cNvPr>
              <p:cNvSpPr txBox="1"/>
              <p:nvPr/>
            </p:nvSpPr>
            <p:spPr>
              <a:xfrm>
                <a:off x="6636218" y="2286000"/>
                <a:ext cx="625642" cy="8020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289">
                  <a:lnSpc>
                    <a:spcPct val="120000"/>
                  </a:lnSpc>
                </a:pPr>
                <a:r>
                  <a:rPr lang="en-GB" sz="2812" dirty="0">
                    <a:solidFill>
                      <a:prstClr val="white"/>
                    </a:solidFill>
                    <a:latin typeface="Arial"/>
                  </a:rPr>
                  <a:t>2</a:t>
                </a:r>
                <a:endParaRPr lang="en-BE" sz="2812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9E11B7A-40A2-96EA-FEA6-C6387C708D6C}"/>
              </a:ext>
            </a:extLst>
          </p:cNvPr>
          <p:cNvGrpSpPr/>
          <p:nvPr/>
        </p:nvGrpSpPr>
        <p:grpSpPr>
          <a:xfrm>
            <a:off x="7936984" y="141798"/>
            <a:ext cx="2199523" cy="2199523"/>
            <a:chOff x="12248148" y="129290"/>
            <a:chExt cx="3128210" cy="3128210"/>
          </a:xfrm>
        </p:grpSpPr>
        <p:pic>
          <p:nvPicPr>
            <p:cNvPr id="19" name="Picture 18" descr="A blue thought bubble on a black background&#10;&#10;Description automatically generated">
              <a:extLst>
                <a:ext uri="{FF2B5EF4-FFF2-40B4-BE49-F238E27FC236}">
                  <a16:creationId xmlns:a16="http://schemas.microsoft.com/office/drawing/2014/main" id="{2FF4B71E-7093-4AB2-ADF1-3208EC4CE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2248148" y="129290"/>
              <a:ext cx="3128210" cy="312821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8895E97-8ECC-91E5-18FE-E62BC640E8FD}"/>
                </a:ext>
              </a:extLst>
            </p:cNvPr>
            <p:cNvSpPr txBox="1"/>
            <p:nvPr/>
          </p:nvSpPr>
          <p:spPr>
            <a:xfrm>
              <a:off x="12429349" y="896257"/>
              <a:ext cx="2765808" cy="72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9">
                <a:lnSpc>
                  <a:spcPct val="120000"/>
                </a:lnSpc>
              </a:pPr>
              <a:r>
                <a:rPr lang="en-GB" sz="2461" dirty="0">
                  <a:solidFill>
                    <a:prstClr val="white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Agree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520179A-7240-C009-F70C-A984C98B8648}"/>
              </a:ext>
            </a:extLst>
          </p:cNvPr>
          <p:cNvGrpSpPr/>
          <p:nvPr/>
        </p:nvGrpSpPr>
        <p:grpSpPr>
          <a:xfrm>
            <a:off x="5462500" y="4275096"/>
            <a:ext cx="2199523" cy="2199523"/>
            <a:chOff x="12248148" y="129290"/>
            <a:chExt cx="3128210" cy="3128210"/>
          </a:xfrm>
        </p:grpSpPr>
        <p:pic>
          <p:nvPicPr>
            <p:cNvPr id="23" name="Picture 22" descr="A blue thought bubble on a black background&#10;&#10;Description automatically generated">
              <a:extLst>
                <a:ext uri="{FF2B5EF4-FFF2-40B4-BE49-F238E27FC236}">
                  <a16:creationId xmlns:a16="http://schemas.microsoft.com/office/drawing/2014/main" id="{9AE87E29-2036-9B0B-E27A-0D59A4029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12248148" y="129290"/>
              <a:ext cx="3128210" cy="3128210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0A9577-AFD7-F1D0-85B6-019F23EAF700}"/>
                </a:ext>
              </a:extLst>
            </p:cNvPr>
            <p:cNvSpPr txBox="1"/>
            <p:nvPr/>
          </p:nvSpPr>
          <p:spPr>
            <a:xfrm>
              <a:off x="12429349" y="1639097"/>
              <a:ext cx="2765808" cy="72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89">
                <a:lnSpc>
                  <a:spcPct val="120000"/>
                </a:lnSpc>
              </a:pPr>
              <a:r>
                <a:rPr lang="en-GB" sz="2461" dirty="0">
                  <a:solidFill>
                    <a:prstClr val="white"/>
                  </a:solidFill>
                  <a:latin typeface="ADLaM Display" panose="02010000000000000000" pitchFamily="2" charset="0"/>
                  <a:ea typeface="ADLaM Display" panose="02010000000000000000" pitchFamily="2" charset="0"/>
                  <a:cs typeface="ADLaM Display" panose="02010000000000000000" pitchFamily="2" charset="0"/>
                </a:rPr>
                <a:t>Disagree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158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999434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“Wrong governance choices are </a:t>
            </a:r>
            <a:br>
              <a:rPr lang="en-US"/>
            </a:br>
            <a:r>
              <a:rPr lang="en-US"/>
              <a:t>the number one reason they fail”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671" y="3232610"/>
            <a:ext cx="9788695" cy="754025"/>
          </a:xfrm>
        </p:spPr>
        <p:txBody>
          <a:bodyPr>
            <a:normAutofit/>
          </a:bodyPr>
          <a:lstStyle/>
          <a:p>
            <a:r>
              <a:rPr lang="en-US"/>
              <a:t>…So governance and business choices impact one another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D41BD2-0776-3BEF-89FB-7889C279BF0A}"/>
              </a:ext>
            </a:extLst>
          </p:cNvPr>
          <p:cNvSpPr txBox="1"/>
          <p:nvPr/>
        </p:nvSpPr>
        <p:spPr>
          <a:xfrm>
            <a:off x="3722914" y="6488668"/>
            <a:ext cx="1089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Source: https://www.bcg.com/publications/2020/why-do-most-business-ecosystems-fail</a:t>
            </a:r>
          </a:p>
        </p:txBody>
      </p:sp>
    </p:spTree>
    <p:extLst>
      <p:ext uri="{BB962C8B-B14F-4D97-AF65-F5344CB8AC3E}">
        <p14:creationId xmlns:p14="http://schemas.microsoft.com/office/powerpoint/2010/main" val="211270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600" y="2429566"/>
            <a:ext cx="9788695" cy="999434"/>
          </a:xfrm>
        </p:spPr>
        <p:txBody>
          <a:bodyPr>
            <a:normAutofit/>
          </a:bodyPr>
          <a:lstStyle/>
          <a:p>
            <a:r>
              <a:rPr lang="en-US" sz="5400"/>
              <a:t>How to align governance and business?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6815" y="3191513"/>
            <a:ext cx="9788695" cy="754025"/>
          </a:xfrm>
        </p:spPr>
        <p:txBody>
          <a:bodyPr/>
          <a:lstStyle/>
          <a:p>
            <a:r>
              <a:rPr lang="en-US" b="1"/>
              <a:t>…and how we are trying to answer this question</a:t>
            </a:r>
          </a:p>
        </p:txBody>
      </p:sp>
    </p:spTree>
    <p:extLst>
      <p:ext uri="{BB962C8B-B14F-4D97-AF65-F5344CB8AC3E}">
        <p14:creationId xmlns:p14="http://schemas.microsoft.com/office/powerpoint/2010/main" val="124907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999434"/>
          </a:xfrm>
        </p:spPr>
        <p:txBody>
          <a:bodyPr>
            <a:normAutofit fontScale="90000"/>
          </a:bodyPr>
          <a:lstStyle/>
          <a:p>
            <a:r>
              <a:rPr lang="en-US"/>
              <a:t>Let’s circle back:</a:t>
            </a:r>
            <a:br>
              <a:rPr lang="en-US"/>
            </a:br>
            <a:r>
              <a:rPr lang="en-US"/>
              <a:t>“Most business ecosystems fail”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6634" y="3429000"/>
            <a:ext cx="9788695" cy="99943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…what are business ecosystems, </a:t>
            </a:r>
          </a:p>
          <a:p>
            <a:r>
              <a:rPr lang="en-US"/>
              <a:t>and what do they have to do with Solid and data ecosystems?</a:t>
            </a:r>
          </a:p>
        </p:txBody>
      </p:sp>
    </p:spTree>
    <p:extLst>
      <p:ext uri="{BB962C8B-B14F-4D97-AF65-F5344CB8AC3E}">
        <p14:creationId xmlns:p14="http://schemas.microsoft.com/office/powerpoint/2010/main" val="255634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green circle with white text&#10;&#10;Description automatically generated">
            <a:extLst>
              <a:ext uri="{FF2B5EF4-FFF2-40B4-BE49-F238E27FC236}">
                <a16:creationId xmlns:a16="http://schemas.microsoft.com/office/drawing/2014/main" id="{1776E3BC-B837-DAEE-A793-E70285131F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1" b="8927"/>
          <a:stretch/>
        </p:blipFill>
        <p:spPr bwMode="auto">
          <a:xfrm>
            <a:off x="956098" y="1376363"/>
            <a:ext cx="5025216" cy="432117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" name="Content Placeholder 7" descr="A diagram of a company&#10;&#10;Description automatically generated">
            <a:extLst>
              <a:ext uri="{FF2B5EF4-FFF2-40B4-BE49-F238E27FC236}">
                <a16:creationId xmlns:a16="http://schemas.microsoft.com/office/drawing/2014/main" id="{CF0953B1-E094-972F-0A9A-ABCD4DE95CB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8" r="1" b="5537"/>
          <a:stretch/>
        </p:blipFill>
        <p:spPr>
          <a:xfrm>
            <a:off x="6155938" y="1376363"/>
            <a:ext cx="5033960" cy="432117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3143355-F4B3-4299-BD0C-0D08EE1FE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</p:spPr>
        <p:txBody>
          <a:bodyPr anchor="b">
            <a:normAutofit/>
          </a:bodyPr>
          <a:lstStyle/>
          <a:p>
            <a:r>
              <a:rPr lang="en-US"/>
              <a:t>What are Business ecosystems?</a:t>
            </a:r>
          </a:p>
        </p:txBody>
      </p:sp>
    </p:spTree>
    <p:extLst>
      <p:ext uri="{BB962C8B-B14F-4D97-AF65-F5344CB8AC3E}">
        <p14:creationId xmlns:p14="http://schemas.microsoft.com/office/powerpoint/2010/main" val="633655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DAFED6-79FB-6E40-BC5D-94DA7E281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Data ecosystems inherit business ecosystem characteristics…</a:t>
            </a:r>
          </a:p>
          <a:p>
            <a:pPr algn="ctr"/>
            <a:r>
              <a:rPr lang="en-US"/>
              <a:t>Technical and organizational systems</a:t>
            </a:r>
          </a:p>
          <a:p>
            <a:pPr algn="ctr"/>
            <a:r>
              <a:rPr lang="en-US"/>
              <a:t>Multiple autonomous actors coopeting</a:t>
            </a:r>
          </a:p>
          <a:p>
            <a:pPr algn="ctr"/>
            <a:r>
              <a:rPr lang="en-US"/>
              <a:t>Self-organizing</a:t>
            </a:r>
          </a:p>
          <a:p>
            <a:endParaRPr lang="en-US" b="1"/>
          </a:p>
          <a:p>
            <a:r>
              <a:rPr lang="en-US" b="1"/>
              <a:t>…and add some data specific ones</a:t>
            </a:r>
          </a:p>
          <a:p>
            <a:pPr algn="ctr"/>
            <a:r>
              <a:rPr lang="en-US"/>
              <a:t>Data is a key, cyclical resource</a:t>
            </a:r>
          </a:p>
          <a:p>
            <a:pPr algn="ctr"/>
            <a:r>
              <a:rPr lang="en-US"/>
              <a:t>Purpose of sharing data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024BAD-7A61-8181-C6E1-E53B67B74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7" y="170922"/>
            <a:ext cx="11525517" cy="981047"/>
          </a:xfrm>
        </p:spPr>
        <p:txBody>
          <a:bodyPr>
            <a:normAutofit fontScale="90000"/>
          </a:bodyPr>
          <a:lstStyle/>
          <a:p>
            <a:r>
              <a:rPr lang="nl-BE" err="1"/>
              <a:t>What</a:t>
            </a:r>
            <a:r>
              <a:rPr lang="nl-BE"/>
              <a:t> does </a:t>
            </a:r>
            <a:r>
              <a:rPr lang="nl-BE" err="1"/>
              <a:t>this</a:t>
            </a:r>
            <a:r>
              <a:rPr lang="nl-BE"/>
              <a:t> have </a:t>
            </a:r>
            <a:r>
              <a:rPr lang="nl-BE" err="1"/>
              <a:t>to</a:t>
            </a:r>
            <a:r>
              <a:rPr lang="nl-BE"/>
              <a:t> do </a:t>
            </a:r>
            <a:r>
              <a:rPr lang="nl-BE" err="1"/>
              <a:t>with</a:t>
            </a:r>
            <a:r>
              <a:rPr lang="nl-BE"/>
              <a:t> data </a:t>
            </a:r>
            <a:r>
              <a:rPr lang="nl-BE" err="1"/>
              <a:t>ecosystems</a:t>
            </a:r>
            <a:r>
              <a:rPr lang="nl-BE"/>
              <a:t>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2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6C260-B292-4FCC-E027-DE4F66373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999434"/>
          </a:xfrm>
        </p:spPr>
        <p:txBody>
          <a:bodyPr>
            <a:normAutofit fontScale="90000"/>
          </a:bodyPr>
          <a:lstStyle/>
          <a:p>
            <a:r>
              <a:rPr lang="en-US" dirty="0"/>
              <a:t>Next up:</a:t>
            </a:r>
            <a:br>
              <a:rPr lang="en-US" dirty="0"/>
            </a:br>
            <a:r>
              <a:rPr lang="en-US" dirty="0"/>
              <a:t>“Wrong governance choices are </a:t>
            </a:r>
            <a:br>
              <a:rPr lang="en-US" dirty="0"/>
            </a:br>
            <a:r>
              <a:rPr lang="en-US" dirty="0"/>
              <a:t>the number one reason they fail”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F6130B-EEDD-B778-B67F-AE181D9F1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6671" y="3232610"/>
            <a:ext cx="9788695" cy="754025"/>
          </a:xfrm>
        </p:spPr>
        <p:txBody>
          <a:bodyPr>
            <a:normAutofit/>
          </a:bodyPr>
          <a:lstStyle/>
          <a:p>
            <a:r>
              <a:rPr lang="en-US"/>
              <a:t>…So what is ecosystem governance?</a:t>
            </a:r>
          </a:p>
        </p:txBody>
      </p:sp>
    </p:spTree>
    <p:extLst>
      <p:ext uri="{BB962C8B-B14F-4D97-AF65-F5344CB8AC3E}">
        <p14:creationId xmlns:p14="http://schemas.microsoft.com/office/powerpoint/2010/main" val="2053434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FE8EA2-1C26-49DF-8671-209CD845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ecosystem governance?</a:t>
            </a:r>
          </a:p>
        </p:txBody>
      </p:sp>
      <p:pic>
        <p:nvPicPr>
          <p:cNvPr id="47" name="Graphic 46" descr="Office worker male with solid fill">
            <a:extLst>
              <a:ext uri="{FF2B5EF4-FFF2-40B4-BE49-F238E27FC236}">
                <a16:creationId xmlns:a16="http://schemas.microsoft.com/office/drawing/2014/main" id="{D2B9543A-56EF-642F-9939-62ACD52798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849" y="2647852"/>
            <a:ext cx="914400" cy="914400"/>
          </a:xfrm>
          <a:prstGeom prst="rect">
            <a:avLst/>
          </a:prstGeom>
        </p:spPr>
      </p:pic>
      <p:pic>
        <p:nvPicPr>
          <p:cNvPr id="48" name="Graphic 47" descr="Office worker female with solid fill">
            <a:extLst>
              <a:ext uri="{FF2B5EF4-FFF2-40B4-BE49-F238E27FC236}">
                <a16:creationId xmlns:a16="http://schemas.microsoft.com/office/drawing/2014/main" id="{CFE30BEC-4872-A6CC-2FF4-38EB1C293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090" y="1603298"/>
            <a:ext cx="914400" cy="914400"/>
          </a:xfrm>
          <a:prstGeom prst="rect">
            <a:avLst/>
          </a:prstGeom>
        </p:spPr>
      </p:pic>
      <p:pic>
        <p:nvPicPr>
          <p:cNvPr id="49" name="Graphic 48" descr="Office worker female with solid fill">
            <a:extLst>
              <a:ext uri="{FF2B5EF4-FFF2-40B4-BE49-F238E27FC236}">
                <a16:creationId xmlns:a16="http://schemas.microsoft.com/office/drawing/2014/main" id="{24F6D811-05AA-AA57-03A5-AD05DC56C7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2405" y="3704596"/>
            <a:ext cx="914400" cy="914400"/>
          </a:xfrm>
          <a:prstGeom prst="rect">
            <a:avLst/>
          </a:prstGeom>
        </p:spPr>
      </p:pic>
      <p:pic>
        <p:nvPicPr>
          <p:cNvPr id="50" name="Graphic 49" descr="Office worker male with solid fill">
            <a:extLst>
              <a:ext uri="{FF2B5EF4-FFF2-40B4-BE49-F238E27FC236}">
                <a16:creationId xmlns:a16="http://schemas.microsoft.com/office/drawing/2014/main" id="{0988795E-4D52-D6DC-5762-C0CFDEAD1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6532" y="2647124"/>
            <a:ext cx="914400" cy="914400"/>
          </a:xfrm>
          <a:prstGeom prst="rect">
            <a:avLst/>
          </a:prstGeom>
        </p:spPr>
      </p:pic>
      <p:pic>
        <p:nvPicPr>
          <p:cNvPr id="51" name="Graphic 50" descr="Office worker male with solid fill">
            <a:extLst>
              <a:ext uri="{FF2B5EF4-FFF2-40B4-BE49-F238E27FC236}">
                <a16:creationId xmlns:a16="http://schemas.microsoft.com/office/drawing/2014/main" id="{BFE7C1A7-4BB8-7E83-FB03-3A9DF8AD4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19090" y="3704596"/>
            <a:ext cx="914400" cy="914400"/>
          </a:xfrm>
          <a:prstGeom prst="rect">
            <a:avLst/>
          </a:prstGeom>
        </p:spPr>
      </p:pic>
      <p:pic>
        <p:nvPicPr>
          <p:cNvPr id="52" name="Graphic 51" descr="Office worker female with solid fill">
            <a:extLst>
              <a:ext uri="{FF2B5EF4-FFF2-40B4-BE49-F238E27FC236}">
                <a16:creationId xmlns:a16="http://schemas.microsoft.com/office/drawing/2014/main" id="{EA7C382A-649C-3BEE-68C7-965CF79E7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44001" y="3704596"/>
            <a:ext cx="914400" cy="914400"/>
          </a:xfrm>
          <a:prstGeom prst="rect">
            <a:avLst/>
          </a:prstGeom>
        </p:spPr>
      </p:pic>
      <p:pic>
        <p:nvPicPr>
          <p:cNvPr id="53" name="Graphic 52" descr="Office worker male with solid fill">
            <a:extLst>
              <a:ext uri="{FF2B5EF4-FFF2-40B4-BE49-F238E27FC236}">
                <a16:creationId xmlns:a16="http://schemas.microsoft.com/office/drawing/2014/main" id="{7ECA8635-DC1B-48E7-6FCA-685B5F9CB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685" y="3692331"/>
            <a:ext cx="914400" cy="914400"/>
          </a:xfrm>
          <a:prstGeom prst="rect">
            <a:avLst/>
          </a:prstGeom>
        </p:spPr>
      </p:pic>
      <p:pic>
        <p:nvPicPr>
          <p:cNvPr id="54" name="Graphic 53" descr="Office worker female with solid fill">
            <a:extLst>
              <a:ext uri="{FF2B5EF4-FFF2-40B4-BE49-F238E27FC236}">
                <a16:creationId xmlns:a16="http://schemas.microsoft.com/office/drawing/2014/main" id="{981F9546-4496-F976-46F7-74FD3BEC14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090" y="2659389"/>
            <a:ext cx="914400" cy="914400"/>
          </a:xfrm>
          <a:prstGeom prst="rect">
            <a:avLst/>
          </a:prstGeom>
        </p:spPr>
      </p:pic>
      <p:pic>
        <p:nvPicPr>
          <p:cNvPr id="55" name="Graphic 54" descr="Office worker female with solid fill">
            <a:extLst>
              <a:ext uri="{FF2B5EF4-FFF2-40B4-BE49-F238E27FC236}">
                <a16:creationId xmlns:a16="http://schemas.microsoft.com/office/drawing/2014/main" id="{466555F6-2161-2FEE-2740-020DA39220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091" y="3692331"/>
            <a:ext cx="914400" cy="91440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743F623-A699-7990-D7D9-2C4EEEC38181}"/>
              </a:ext>
            </a:extLst>
          </p:cNvPr>
          <p:cNvSpPr txBox="1"/>
          <p:nvPr/>
        </p:nvSpPr>
        <p:spPr>
          <a:xfrm>
            <a:off x="-15684" y="4947561"/>
            <a:ext cx="534670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</a:rPr>
              <a:t>Hierarchical control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36BD4C-2667-0E5F-3E5D-AD219EBFE9E0}"/>
              </a:ext>
            </a:extLst>
          </p:cNvPr>
          <p:cNvSpPr txBox="1"/>
          <p:nvPr/>
        </p:nvSpPr>
        <p:spPr>
          <a:xfrm>
            <a:off x="6241251" y="4948383"/>
            <a:ext cx="5346700" cy="64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>
                <a:solidFill>
                  <a:schemeClr val="bg1"/>
                </a:solidFill>
              </a:rPr>
              <a:t>Indirect control</a:t>
            </a:r>
          </a:p>
        </p:txBody>
      </p:sp>
      <p:pic>
        <p:nvPicPr>
          <p:cNvPr id="59" name="Graphic 58" descr="Office worker male with solid fill">
            <a:extLst>
              <a:ext uri="{FF2B5EF4-FFF2-40B4-BE49-F238E27FC236}">
                <a16:creationId xmlns:a16="http://schemas.microsoft.com/office/drawing/2014/main" id="{BC310E41-67F6-DDAD-9153-3D3BCD1DD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7700" y="2096696"/>
            <a:ext cx="914400" cy="914400"/>
          </a:xfrm>
          <a:prstGeom prst="rect">
            <a:avLst/>
          </a:prstGeom>
        </p:spPr>
      </p:pic>
      <p:pic>
        <p:nvPicPr>
          <p:cNvPr id="60" name="Graphic 59" descr="Office worker female with solid fill">
            <a:extLst>
              <a:ext uri="{FF2B5EF4-FFF2-40B4-BE49-F238E27FC236}">
                <a16:creationId xmlns:a16="http://schemas.microsoft.com/office/drawing/2014/main" id="{164C2C8F-A398-1558-B332-B8FAB8C9E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0808" y="1335343"/>
            <a:ext cx="914400" cy="914400"/>
          </a:xfrm>
          <a:prstGeom prst="rect">
            <a:avLst/>
          </a:prstGeom>
        </p:spPr>
      </p:pic>
      <p:pic>
        <p:nvPicPr>
          <p:cNvPr id="61" name="Graphic 60" descr="Office worker female with solid fill">
            <a:extLst>
              <a:ext uri="{FF2B5EF4-FFF2-40B4-BE49-F238E27FC236}">
                <a16:creationId xmlns:a16="http://schemas.microsoft.com/office/drawing/2014/main" id="{4E95841C-F606-EA97-1DB6-AC77D7639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90918" y="3562234"/>
            <a:ext cx="914400" cy="914400"/>
          </a:xfrm>
          <a:prstGeom prst="rect">
            <a:avLst/>
          </a:prstGeom>
        </p:spPr>
      </p:pic>
      <p:pic>
        <p:nvPicPr>
          <p:cNvPr id="62" name="Graphic 61" descr="Office worker male with solid fill">
            <a:extLst>
              <a:ext uri="{FF2B5EF4-FFF2-40B4-BE49-F238E27FC236}">
                <a16:creationId xmlns:a16="http://schemas.microsoft.com/office/drawing/2014/main" id="{EB7B0F5C-2FDD-57FF-72AD-6518C76BB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8571" y="1727483"/>
            <a:ext cx="914400" cy="914400"/>
          </a:xfrm>
          <a:prstGeom prst="rect">
            <a:avLst/>
          </a:prstGeom>
        </p:spPr>
      </p:pic>
      <p:pic>
        <p:nvPicPr>
          <p:cNvPr id="63" name="Graphic 62" descr="Office worker male with solid fill">
            <a:extLst>
              <a:ext uri="{FF2B5EF4-FFF2-40B4-BE49-F238E27FC236}">
                <a16:creationId xmlns:a16="http://schemas.microsoft.com/office/drawing/2014/main" id="{F72F5504-A66D-F880-2B2C-3D636CB75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62814" y="3086531"/>
            <a:ext cx="914400" cy="914400"/>
          </a:xfrm>
          <a:prstGeom prst="rect">
            <a:avLst/>
          </a:prstGeom>
        </p:spPr>
      </p:pic>
      <p:pic>
        <p:nvPicPr>
          <p:cNvPr id="64" name="Graphic 63" descr="Office worker female with solid fill">
            <a:extLst>
              <a:ext uri="{FF2B5EF4-FFF2-40B4-BE49-F238E27FC236}">
                <a16:creationId xmlns:a16="http://schemas.microsoft.com/office/drawing/2014/main" id="{67DB61F8-844F-56EC-B0C6-E29481BEA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111" y="3794590"/>
            <a:ext cx="914400" cy="914400"/>
          </a:xfrm>
          <a:prstGeom prst="rect">
            <a:avLst/>
          </a:prstGeom>
        </p:spPr>
      </p:pic>
      <p:pic>
        <p:nvPicPr>
          <p:cNvPr id="65" name="Graphic 64" descr="Office worker male with solid fill">
            <a:extLst>
              <a:ext uri="{FF2B5EF4-FFF2-40B4-BE49-F238E27FC236}">
                <a16:creationId xmlns:a16="http://schemas.microsoft.com/office/drawing/2014/main" id="{80570F7A-0ED2-83C5-220B-AD47BE571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59125" y="3973293"/>
            <a:ext cx="914400" cy="914400"/>
          </a:xfrm>
          <a:prstGeom prst="rect">
            <a:avLst/>
          </a:prstGeom>
        </p:spPr>
      </p:pic>
      <p:pic>
        <p:nvPicPr>
          <p:cNvPr id="66" name="Graphic 65" descr="Office worker female with solid fill">
            <a:extLst>
              <a:ext uri="{FF2B5EF4-FFF2-40B4-BE49-F238E27FC236}">
                <a16:creationId xmlns:a16="http://schemas.microsoft.com/office/drawing/2014/main" id="{597817B5-AA59-761B-27E0-CAC094EB4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257" y="4089663"/>
            <a:ext cx="914400" cy="914400"/>
          </a:xfrm>
          <a:prstGeom prst="rect">
            <a:avLst/>
          </a:prstGeom>
        </p:spPr>
      </p:pic>
      <p:pic>
        <p:nvPicPr>
          <p:cNvPr id="67" name="Graphic 66" descr="Office worker female with solid fill">
            <a:extLst>
              <a:ext uri="{FF2B5EF4-FFF2-40B4-BE49-F238E27FC236}">
                <a16:creationId xmlns:a16="http://schemas.microsoft.com/office/drawing/2014/main" id="{9A326D62-88E5-3D7D-E99F-0240F4E372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11692" y="2679218"/>
            <a:ext cx="914400" cy="914400"/>
          </a:xfrm>
          <a:prstGeom prst="rect">
            <a:avLst/>
          </a:prstGeom>
        </p:spPr>
      </p:pic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D96D5149-4CBD-2BD1-7769-BB2BC2C6EBBE}"/>
              </a:ext>
            </a:extLst>
          </p:cNvPr>
          <p:cNvCxnSpPr/>
          <p:nvPr/>
        </p:nvCxnSpPr>
        <p:spPr>
          <a:xfrm flipV="1">
            <a:off x="7092100" y="1792543"/>
            <a:ext cx="1518708" cy="76135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C40E758A-E573-0A8E-CB56-68E3E0256273}"/>
              </a:ext>
            </a:extLst>
          </p:cNvPr>
          <p:cNvCxnSpPr>
            <a:cxnSpLocks/>
            <a:stCxn id="60" idx="2"/>
          </p:cNvCxnSpPr>
          <p:nvPr/>
        </p:nvCxnSpPr>
        <p:spPr>
          <a:xfrm flipH="1">
            <a:off x="8732800" y="2249743"/>
            <a:ext cx="335208" cy="798688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6EC615D-507A-62C4-A276-49865F574D2C}"/>
              </a:ext>
            </a:extLst>
          </p:cNvPr>
          <p:cNvCxnSpPr>
            <a:cxnSpLocks/>
            <a:stCxn id="60" idx="2"/>
            <a:endCxn id="67" idx="0"/>
          </p:cNvCxnSpPr>
          <p:nvPr/>
        </p:nvCxnSpPr>
        <p:spPr>
          <a:xfrm>
            <a:off x="9068008" y="2249743"/>
            <a:ext cx="1000884" cy="429475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0E5C01F-747D-C441-F17B-80280ACDC399}"/>
              </a:ext>
            </a:extLst>
          </p:cNvPr>
          <p:cNvCxnSpPr>
            <a:cxnSpLocks/>
            <a:stCxn id="66" idx="3"/>
            <a:endCxn id="65" idx="1"/>
          </p:cNvCxnSpPr>
          <p:nvPr/>
        </p:nvCxnSpPr>
        <p:spPr>
          <a:xfrm flipV="1">
            <a:off x="8534657" y="4430493"/>
            <a:ext cx="1224468" cy="116370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151765B-3E31-947A-DCC1-E6E250206B8B}"/>
              </a:ext>
            </a:extLst>
          </p:cNvPr>
          <p:cNvCxnSpPr>
            <a:cxnSpLocks/>
            <a:stCxn id="67" idx="2"/>
            <a:endCxn id="63" idx="2"/>
          </p:cNvCxnSpPr>
          <p:nvPr/>
        </p:nvCxnSpPr>
        <p:spPr>
          <a:xfrm flipH="1">
            <a:off x="8720014" y="3593618"/>
            <a:ext cx="1348878" cy="407313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434600D-C415-A91D-0B42-DD524252C105}"/>
              </a:ext>
            </a:extLst>
          </p:cNvPr>
          <p:cNvCxnSpPr>
            <a:cxnSpLocks/>
            <a:stCxn id="66" idx="3"/>
          </p:cNvCxnSpPr>
          <p:nvPr/>
        </p:nvCxnSpPr>
        <p:spPr>
          <a:xfrm flipV="1">
            <a:off x="8534657" y="4021276"/>
            <a:ext cx="185357" cy="525587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AB59EEC-EE84-A0FB-0ED8-375409F35A66}"/>
              </a:ext>
            </a:extLst>
          </p:cNvPr>
          <p:cNvCxnSpPr>
            <a:cxnSpLocks/>
          </p:cNvCxnSpPr>
          <p:nvPr/>
        </p:nvCxnSpPr>
        <p:spPr>
          <a:xfrm flipV="1">
            <a:off x="6918103" y="1792543"/>
            <a:ext cx="1692705" cy="1751188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85904A13-4E9B-CB01-588F-B6EB0685965A}"/>
              </a:ext>
            </a:extLst>
          </p:cNvPr>
          <p:cNvCxnSpPr>
            <a:cxnSpLocks/>
          </p:cNvCxnSpPr>
          <p:nvPr/>
        </p:nvCxnSpPr>
        <p:spPr>
          <a:xfrm flipH="1" flipV="1">
            <a:off x="9512422" y="1812888"/>
            <a:ext cx="1531687" cy="371795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194A2EE-4D26-4452-AE96-0EB421505C55}"/>
              </a:ext>
            </a:extLst>
          </p:cNvPr>
          <p:cNvCxnSpPr>
            <a:endCxn id="63" idx="1"/>
          </p:cNvCxnSpPr>
          <p:nvPr/>
        </p:nvCxnSpPr>
        <p:spPr>
          <a:xfrm flipV="1">
            <a:off x="7305318" y="3543731"/>
            <a:ext cx="957496" cy="457200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9DA6C85-1E26-1FAC-D843-DE29F855BCC9}"/>
              </a:ext>
            </a:extLst>
          </p:cNvPr>
          <p:cNvCxnSpPr/>
          <p:nvPr/>
        </p:nvCxnSpPr>
        <p:spPr>
          <a:xfrm>
            <a:off x="10526092" y="3102091"/>
            <a:ext cx="518017" cy="1149699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7136D70-BCC7-6453-76A6-B0AAB302CFD8}"/>
              </a:ext>
            </a:extLst>
          </p:cNvPr>
          <p:cNvCxnSpPr>
            <a:stCxn id="62" idx="2"/>
          </p:cNvCxnSpPr>
          <p:nvPr/>
        </p:nvCxnSpPr>
        <p:spPr>
          <a:xfrm>
            <a:off x="11485771" y="2641883"/>
            <a:ext cx="17393" cy="1117189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B9F1627D-6410-588E-6E02-AEE75A08F9B1}"/>
              </a:ext>
            </a:extLst>
          </p:cNvPr>
          <p:cNvCxnSpPr/>
          <p:nvPr/>
        </p:nvCxnSpPr>
        <p:spPr>
          <a:xfrm flipH="1">
            <a:off x="10439608" y="2464480"/>
            <a:ext cx="604501" cy="321746"/>
          </a:xfrm>
          <a:prstGeom prst="line">
            <a:avLst/>
          </a:prstGeom>
          <a:ln w="31750"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Arrow: Right 91">
            <a:extLst>
              <a:ext uri="{FF2B5EF4-FFF2-40B4-BE49-F238E27FC236}">
                <a16:creationId xmlns:a16="http://schemas.microsoft.com/office/drawing/2014/main" id="{F45D9A4B-E357-691E-5456-CEE6C8BE3559}"/>
              </a:ext>
            </a:extLst>
          </p:cNvPr>
          <p:cNvSpPr/>
          <p:nvPr/>
        </p:nvSpPr>
        <p:spPr>
          <a:xfrm>
            <a:off x="5177217" y="3066702"/>
            <a:ext cx="1000483" cy="50708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2BE2AFD-BEC5-0BBE-26FC-1A0CB386F691}"/>
              </a:ext>
            </a:extLst>
          </p:cNvPr>
          <p:cNvSpPr txBox="1"/>
          <p:nvPr/>
        </p:nvSpPr>
        <p:spPr>
          <a:xfrm>
            <a:off x="5341198" y="2214185"/>
            <a:ext cx="5998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</a:rPr>
              <a:t>?</a:t>
            </a:r>
            <a:endParaRPr lang="en-US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249504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0A8B665F-4A59-499C-88EC-BBD5E7DC70B1}" vid="{52F9D02F-BD7E-4AFD-8C52-673DFE9BBC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7" ma:contentTypeDescription="Create a new document." ma:contentTypeScope="" ma:versionID="c9c1681dfb2a9113de37dc62992d705c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922a9bb4e8eaafb2c4543532c397c731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Props1.xml><?xml version="1.0" encoding="utf-8"?>
<ds:datastoreItem xmlns:ds="http://schemas.openxmlformats.org/officeDocument/2006/customXml" ds:itemID="{82E1F35B-DC8A-43E5-8AD4-3F8F2A92BBC6}"/>
</file>

<file path=customXml/itemProps2.xml><?xml version="1.0" encoding="utf-8"?>
<ds:datastoreItem xmlns:ds="http://schemas.openxmlformats.org/officeDocument/2006/customXml" ds:itemID="{5C62F2CB-04DD-4BC3-8089-36927C1F5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95E490-611B-471E-8A8F-8567EDF717DB}">
  <ds:schemaRefs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b1e79db3-88b2-4807-8daf-2247e16a54cf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99fb9562-cde5-455e-8692-4fa50e16ca6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SolidLab presentation</Template>
  <TotalTime>53</TotalTime>
  <Words>876</Words>
  <Application>Microsoft Office PowerPoint</Application>
  <PresentationFormat>Widescreen</PresentationFormat>
  <Paragraphs>188</Paragraphs>
  <Slides>28</Slides>
  <Notes>9</Notes>
  <HiddenSlides>4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ADLaM Display</vt:lpstr>
      <vt:lpstr>Aptos</vt:lpstr>
      <vt:lpstr>Arial</vt:lpstr>
      <vt:lpstr>Bimini</vt:lpstr>
      <vt:lpstr>Calibri</vt:lpstr>
      <vt:lpstr>Corbel</vt:lpstr>
      <vt:lpstr>Depth</vt:lpstr>
      <vt:lpstr>How to align business &amp;  governance in  Solid ecosystems? </vt:lpstr>
      <vt:lpstr>“Most business ecosystems fail”</vt:lpstr>
      <vt:lpstr>“Wrong governance choices are  the number one reason they fail”</vt:lpstr>
      <vt:lpstr>How to align governance and business?</vt:lpstr>
      <vt:lpstr>Let’s circle back: “Most business ecosystems fail”</vt:lpstr>
      <vt:lpstr>What are Business ecosystems?</vt:lpstr>
      <vt:lpstr>What does this have to do with data ecosystems?</vt:lpstr>
      <vt:lpstr>Next up: “Wrong governance choices are  the number one reason they fail”</vt:lpstr>
      <vt:lpstr>What is ecosystem governance?</vt:lpstr>
      <vt:lpstr>Ecosystem governance is a more complex story…</vt:lpstr>
      <vt:lpstr>With multiple perspectives…</vt:lpstr>
      <vt:lpstr>Given this complexity, is it possible  to align governance and business?</vt:lpstr>
      <vt:lpstr>We need to ask the right questions</vt:lpstr>
      <vt:lpstr>What are data ecosystem  governance and business models?</vt:lpstr>
      <vt:lpstr>Governance models</vt:lpstr>
      <vt:lpstr>Business models</vt:lpstr>
      <vt:lpstr>Why does this alignment matter?</vt:lpstr>
      <vt:lpstr>“Successful ecosystems acquire market share”</vt:lpstr>
      <vt:lpstr>“Successful ecosystems create more value than individuals”</vt:lpstr>
      <vt:lpstr>“Successful ecosystems distribute power fairly”</vt:lpstr>
      <vt:lpstr>How are we making sense of it all?</vt:lpstr>
      <vt:lpstr>Going back to the origin of data ecosystems</vt:lpstr>
      <vt:lpstr>Different background, different goals?</vt:lpstr>
      <vt:lpstr>Different background, different goals?</vt:lpstr>
      <vt:lpstr>Different background to Data Ecosystems</vt:lpstr>
      <vt:lpstr>Figure out which use cases are considered</vt:lpstr>
      <vt:lpstr>Does aligning governance and business  in data ecosystems require new goals?</vt:lpstr>
      <vt:lpstr>What do you think?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doelstellingen</dc:title>
  <dc:creator>Sander Van Damme</dc:creator>
  <cp:lastModifiedBy>Peter Mechant (UGent-imec)</cp:lastModifiedBy>
  <cp:revision>2</cp:revision>
  <dcterms:created xsi:type="dcterms:W3CDTF">2023-02-09T15:39:16Z</dcterms:created>
  <dcterms:modified xsi:type="dcterms:W3CDTF">2024-04-30T14:40:00Z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