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7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9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0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1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2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3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4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5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6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7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18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9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20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21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22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23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24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8" r:id="rId4"/>
  </p:sldMasterIdLst>
  <p:notesMasterIdLst>
    <p:notesMasterId r:id="rId29"/>
  </p:notesMasterIdLst>
  <p:sldIdLst>
    <p:sldId id="408" r:id="rId5"/>
    <p:sldId id="411" r:id="rId6"/>
    <p:sldId id="412" r:id="rId7"/>
    <p:sldId id="413" r:id="rId8"/>
    <p:sldId id="414" r:id="rId9"/>
    <p:sldId id="424" r:id="rId10"/>
    <p:sldId id="415" r:id="rId11"/>
    <p:sldId id="425" r:id="rId12"/>
    <p:sldId id="416" r:id="rId13"/>
    <p:sldId id="426" r:id="rId14"/>
    <p:sldId id="417" r:id="rId15"/>
    <p:sldId id="427" r:id="rId16"/>
    <p:sldId id="418" r:id="rId17"/>
    <p:sldId id="428" r:id="rId18"/>
    <p:sldId id="419" r:id="rId19"/>
    <p:sldId id="429" r:id="rId20"/>
    <p:sldId id="420" r:id="rId21"/>
    <p:sldId id="430" r:id="rId22"/>
    <p:sldId id="421" r:id="rId23"/>
    <p:sldId id="431" r:id="rId24"/>
    <p:sldId id="422" r:id="rId25"/>
    <p:sldId id="432" r:id="rId26"/>
    <p:sldId id="423" r:id="rId27"/>
    <p:sldId id="433" r:id="rId28"/>
  </p:sldIdLst>
  <p:sldSz cx="12192000" cy="6858000"/>
  <p:notesSz cx="6858000" cy="9144000"/>
  <p:custDataLst>
    <p:tags r:id="rId3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imini" panose="020B0500000000000000" pitchFamily="34" charset="0"/>
        <a:ea typeface="Bimini" panose="020B0500000000000000" pitchFamily="34" charset="0"/>
        <a:cs typeface="Bimini" panose="020B0500000000000000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imini" panose="020B0500000000000000" pitchFamily="34" charset="0"/>
        <a:ea typeface="Bimini" panose="020B0500000000000000" pitchFamily="34" charset="0"/>
        <a:cs typeface="Bimini" panose="020B0500000000000000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imini" panose="020B0500000000000000" pitchFamily="34" charset="0"/>
        <a:ea typeface="Bimini" panose="020B0500000000000000" pitchFamily="34" charset="0"/>
        <a:cs typeface="Bimini" panose="020B0500000000000000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imini" panose="020B0500000000000000" pitchFamily="34" charset="0"/>
        <a:ea typeface="Bimini" panose="020B0500000000000000" pitchFamily="34" charset="0"/>
        <a:cs typeface="Bimini" panose="020B0500000000000000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imini" panose="020B0500000000000000" pitchFamily="34" charset="0"/>
        <a:ea typeface="Bimini" panose="020B0500000000000000" pitchFamily="34" charset="0"/>
        <a:cs typeface="Bimini" panose="020B0500000000000000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imini" panose="020B0500000000000000" pitchFamily="34" charset="0"/>
        <a:ea typeface="Bimini" panose="020B0500000000000000" pitchFamily="34" charset="0"/>
        <a:cs typeface="Bimini" panose="020B0500000000000000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imini" panose="020B0500000000000000" pitchFamily="34" charset="0"/>
        <a:ea typeface="Bimini" panose="020B0500000000000000" pitchFamily="34" charset="0"/>
        <a:cs typeface="Bimini" panose="020B0500000000000000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imini" panose="020B0500000000000000" pitchFamily="34" charset="0"/>
        <a:ea typeface="Bimini" panose="020B0500000000000000" pitchFamily="34" charset="0"/>
        <a:cs typeface="Bimini" panose="020B0500000000000000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imini" panose="020B0500000000000000" pitchFamily="34" charset="0"/>
        <a:ea typeface="Bimini" panose="020B0500000000000000" pitchFamily="34" charset="0"/>
        <a:cs typeface="Bimini" panose="020B0500000000000000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ndaardsectie" id="{6CF5BB91-0C10-524B-A230-FE7F36A4A3CB}">
          <p14:sldIdLst>
            <p14:sldId id="408"/>
            <p14:sldId id="411"/>
            <p14:sldId id="412"/>
            <p14:sldId id="413"/>
            <p14:sldId id="414"/>
            <p14:sldId id="424"/>
            <p14:sldId id="415"/>
            <p14:sldId id="425"/>
            <p14:sldId id="416"/>
            <p14:sldId id="426"/>
            <p14:sldId id="417"/>
            <p14:sldId id="427"/>
            <p14:sldId id="418"/>
            <p14:sldId id="428"/>
            <p14:sldId id="419"/>
            <p14:sldId id="429"/>
            <p14:sldId id="420"/>
            <p14:sldId id="430"/>
            <p14:sldId id="421"/>
            <p14:sldId id="431"/>
            <p14:sldId id="422"/>
            <p14:sldId id="432"/>
            <p14:sldId id="423"/>
            <p14:sldId id="4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3BA433-6E06-E542-5A5E-B55BB2F6D591}" name="Sander Van Damme (UGent-imec)" initials="SV" userId="S::Sander.VanDamme@UGent.be::d760597b-7b82-40e8-a293-d01a1cc597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9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heme" Target="../theme/theme2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eader Placeholder 1">
            <a:extLst>
              <a:ext uri="{FF2B5EF4-FFF2-40B4-BE49-F238E27FC236}">
                <a16:creationId xmlns:a16="http://schemas.microsoft.com/office/drawing/2014/main" id="{7238D817-B564-4A7C-842F-2FE7A4361895}"/>
              </a:ext>
            </a:extLst>
          </p:cNvPr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6867" name="Date Placeholder 2">
            <a:extLst>
              <a:ext uri="{FF2B5EF4-FFF2-40B4-BE49-F238E27FC236}">
                <a16:creationId xmlns:a16="http://schemas.microsoft.com/office/drawing/2014/main" id="{99DC76CD-1180-4E6D-9A04-2CFAA7955FD7}"/>
              </a:ext>
            </a:extLst>
          </p:cNvPr>
          <p:cNvSpPr>
            <a:spLocks noGrp="1" noChangeArrowheads="1"/>
          </p:cNvSpPr>
          <p:nvPr>
            <p:ph type="dt" idx="2"/>
            <p:custDataLst>
              <p:tags r:id="rId3"/>
            </p:custDataLst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203631-57B2-4779-975E-32BE833B4480}" type="datetime1">
              <a:rPr lang="en-US" altLang="en-US"/>
              <a:pPr/>
              <a:t>5/3/2024</a:t>
            </a:fld>
            <a:endParaRPr lang="en-US" altLang="en-US"/>
          </a:p>
        </p:txBody>
      </p:sp>
      <p:sp>
        <p:nvSpPr>
          <p:cNvPr id="36868" name="Slide Image Placeholder 3">
            <a:extLst>
              <a:ext uri="{FF2B5EF4-FFF2-40B4-BE49-F238E27FC236}">
                <a16:creationId xmlns:a16="http://schemas.microsoft.com/office/drawing/2014/main" id="{BA30201A-56C3-4431-8549-E7D5683BEB5D}"/>
              </a:ext>
            </a:extLst>
          </p:cNvPr>
          <p:cNvSpPr>
            <a:spLocks noGrp="1" noRot="1" noChangeAspect="1" noChangeArrowheads="1"/>
          </p:cNvSpPr>
          <p:nvPr>
            <p:ph type="sldImg" idx="5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Notes Placeholder 4">
            <a:extLst>
              <a:ext uri="{FF2B5EF4-FFF2-40B4-BE49-F238E27FC236}">
                <a16:creationId xmlns:a16="http://schemas.microsoft.com/office/drawing/2014/main" id="{6F8C4E9A-CD9D-426E-A194-1F8AED685078}"/>
              </a:ext>
            </a:extLst>
          </p:cNvPr>
          <p:cNvSpPr>
            <a:spLocks noGrp="1" noChangeArrowheads="1"/>
          </p:cNvSpPr>
          <p:nvPr>
            <p:ph type="body" sz="quarter" idx="1"/>
            <p:custDataLst>
              <p:tags r:id="rId5"/>
            </p:custDataLst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870" name="Footer Placeholder 5">
            <a:extLst>
              <a:ext uri="{FF2B5EF4-FFF2-40B4-BE49-F238E27FC236}">
                <a16:creationId xmlns:a16="http://schemas.microsoft.com/office/drawing/2014/main" id="{67B446B0-3E9C-4011-8C57-42422C055D63}"/>
              </a:ext>
            </a:extLst>
          </p:cNvPr>
          <p:cNvSpPr>
            <a:spLocks noGrp="1" noChangeArrowheads="1"/>
          </p:cNvSpPr>
          <p:nvPr>
            <p:ph type="ftr" sz="quarter" idx="3"/>
            <p:custDataLst>
              <p:tags r:id="rId6"/>
            </p:custDataLst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6871" name="Slide Number Placeholder 6">
            <a:extLst>
              <a:ext uri="{FF2B5EF4-FFF2-40B4-BE49-F238E27FC236}">
                <a16:creationId xmlns:a16="http://schemas.microsoft.com/office/drawing/2014/main" id="{8DC84A69-74F1-49E2-AFEB-160F4C7824CA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7"/>
            </p:custDataLst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5F4A89-7E68-4DAB-BDA3-57B1F73CD4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" Target="../slides/slide11.xml"/><Relationship Id="rId4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slide" Target="../slides/slide12.xml"/><Relationship Id="rId4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slide" Target="../slides/slide13.xml"/><Relationship Id="rId4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slide" Target="../slides/slide14.xml"/><Relationship Id="rId4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slide" Target="../slides/slide16.xml"/><Relationship Id="rId4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slide" Target="../slides/slide17.xml"/><Relationship Id="rId4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slide" Target="../slides/slide19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" Target="../slides/slide2.xml"/><Relationship Id="rId4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slide" Target="../slides/slide22.xml"/><Relationship Id="rId4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slide" Target="../slides/slide23.xml"/><Relationship Id="rId4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slide" Target="../slides/slide24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" Target="../slides/slide3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" Target="../slides/slide5.xml"/><Relationship Id="rId4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slide" Target="../slides/slide6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slide" Target="../slides/slide7.xml"/><Relationship Id="rId4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slide" Target="../slides/slide8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slide" Target="../slides/slide9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>
            <a:extLst>
              <a:ext uri="{FF2B5EF4-FFF2-40B4-BE49-F238E27FC236}">
                <a16:creationId xmlns:a16="http://schemas.microsoft.com/office/drawing/2014/main" id="{91F7D7E9-C5D0-43F2-A4B1-B0884CE7C1DB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7891" name="Tijdelijke aanduiding voor notities 2">
            <a:extLst>
              <a:ext uri="{FF2B5EF4-FFF2-40B4-BE49-F238E27FC236}">
                <a16:creationId xmlns:a16="http://schemas.microsoft.com/office/drawing/2014/main" id="{3A3860E5-14E3-4388-8F1C-0E805C348771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7892" name="Tijdelijke aanduiding voor dianummer 3">
            <a:extLst>
              <a:ext uri="{FF2B5EF4-FFF2-40B4-BE49-F238E27FC236}">
                <a16:creationId xmlns:a16="http://schemas.microsoft.com/office/drawing/2014/main" id="{B87E17A3-CEF2-4F79-8995-8609BB11FBE0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B36416D2-0D85-40B9-A35D-98687A60F38B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949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439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992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431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317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552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911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464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729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514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073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509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473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58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0702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819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954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509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773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58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331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092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960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DAB1929-7B5C-433E-A482-9246171E1A70}"/>
              </a:ext>
            </a:extLst>
          </p:cNvPr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0E2E078-E027-4E91-B4E1-C3E10313383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nl-BE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516A5EE2-F92C-425C-908F-FEDBF6705D7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88091A1F-3F38-4F58-B8B3-1448E0BAD625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87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1.png"/><Relationship Id="rId5" Type="http://schemas.openxmlformats.org/officeDocument/2006/relationships/tags" Target="../tags/tag6.xml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2.xml"/><Relationship Id="rId7" Type="http://schemas.openxmlformats.org/officeDocument/2006/relationships/slideMaster" Target="../slideMasters/slideMaster1.xml"/><Relationship Id="rId12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5.png"/><Relationship Id="rId5" Type="http://schemas.openxmlformats.org/officeDocument/2006/relationships/tags" Target="../tags/tag14.xml"/><Relationship Id="rId10" Type="http://schemas.openxmlformats.org/officeDocument/2006/relationships/image" Target="../media/image4.png"/><Relationship Id="rId4" Type="http://schemas.openxmlformats.org/officeDocument/2006/relationships/tags" Target="../tags/tag13.xml"/><Relationship Id="rId9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8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1.png"/><Relationship Id="rId5" Type="http://schemas.openxmlformats.org/officeDocument/2006/relationships/tags" Target="../tags/tag20.xml"/><Relationship Id="rId10" Type="http://schemas.openxmlformats.org/officeDocument/2006/relationships/image" Target="../media/image5.png"/><Relationship Id="rId4" Type="http://schemas.openxmlformats.org/officeDocument/2006/relationships/tags" Target="../tags/tag19.xml"/><Relationship Id="rId9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 Slide"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1FF385-A827-443E-BBA7-23C02FF7808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5111750"/>
            <a:ext cx="12192000" cy="1746250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en-US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77AAD06A-9B00-4DBA-9A56-28F1B51C635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5467350"/>
            <a:ext cx="222091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F3FFA649-270F-40F0-8AF0-E9F4DD735CE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5376863"/>
            <a:ext cx="3178175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A4D75B73-7F21-4CD8-B270-BE2473DA96E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5581650"/>
            <a:ext cx="30321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9C7D4A71-C2A6-491B-9858-0D60F1DB69F7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1785938"/>
            <a:ext cx="228758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984" y="872612"/>
            <a:ext cx="7712244" cy="2113623"/>
          </a:xfrm>
        </p:spPr>
        <p:txBody>
          <a:bodyPr wrap="none">
            <a:normAutofit/>
          </a:bodyPr>
          <a:lstStyle>
            <a:lvl1pPr algn="l">
              <a:defRPr sz="60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83" y="2986235"/>
            <a:ext cx="7712244" cy="916947"/>
          </a:xfrm>
        </p:spPr>
        <p:txBody>
          <a:bodyPr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462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D7306E-BC49-4D52-9C03-55CACFD81C5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412875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26634" y="2429566"/>
            <a:ext cx="9788695" cy="1641490"/>
          </a:xfrm>
          <a:effectLst/>
        </p:spPr>
        <p:txBody>
          <a:bodyPr wrap="none">
            <a:normAutofit/>
          </a:bodyPr>
          <a:lstStyle>
            <a:lvl1pPr algn="r">
              <a:defRPr sz="6000" b="0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26634" y="4075153"/>
            <a:ext cx="9788695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D9D92-BF0E-43C6-B730-C14C565A1A3B}"/>
              </a:ext>
            </a:extLst>
          </p:cNvPr>
          <p:cNvSpPr>
            <a:spLocks noGrp="1" noChangeArrowheads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72F4B-048B-475D-A35E-1436AB69B2B4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>
          <a:noFill/>
          <a:ln cap="flat" algn="ctr">
            <a:round/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fld id="{00192171-0E21-4EE5-AC37-E0F63B330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18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055D88-397A-42BA-9532-D993883758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5111750"/>
            <a:ext cx="12192000" cy="1746250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en-US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3E4B6FC0-12CC-4914-8CFA-24BB9E8A6C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5467350"/>
            <a:ext cx="222091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1510B767-2A1E-4B80-A0C1-722ED1F93A7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5376863"/>
            <a:ext cx="3178175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D6A4DD68-C4C8-4C3A-8989-8C777ED8C5B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5581650"/>
            <a:ext cx="30321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E7EA7082-2F2E-4D5C-9FE1-7846AAB56E32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650" y="3522663"/>
            <a:ext cx="14636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798AB28C-192A-4243-A057-9C40B739C56D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55213" y="4670425"/>
            <a:ext cx="2112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https://solidlab.be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984" y="872612"/>
            <a:ext cx="8506562" cy="2113623"/>
          </a:xfrm>
        </p:spPr>
        <p:txBody>
          <a:bodyPr wrap="none">
            <a:normAutofit/>
          </a:bodyPr>
          <a:lstStyle>
            <a:lvl1pPr algn="l">
              <a:defRPr sz="60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83" y="2986235"/>
            <a:ext cx="8506562" cy="916947"/>
          </a:xfrm>
        </p:spPr>
        <p:txBody>
          <a:bodyPr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93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eldia"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9D5D8E-24F7-4D33-8BB4-0DA36C877F0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5111750"/>
            <a:ext cx="12192000" cy="1746250"/>
          </a:xfrm>
          <a:prstGeom prst="rect">
            <a:avLst/>
          </a:prstGeom>
          <a:solidFill>
            <a:srgbClr val="FFFFFF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en-US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73D6DB75-4921-45C9-B628-752D7557EAD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5467350"/>
            <a:ext cx="222091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F098386D-AEAE-4911-8E3A-E675945AE111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5376863"/>
            <a:ext cx="3178175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64022877-86EA-4E29-82B3-C98B9D5A165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5581650"/>
            <a:ext cx="30321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6D93A5A6-E961-4B27-A6E6-33CCAC58DF50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1785938"/>
            <a:ext cx="228758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984" y="872612"/>
            <a:ext cx="7712244" cy="2113623"/>
          </a:xfrm>
        </p:spPr>
        <p:txBody>
          <a:bodyPr wrap="none">
            <a:normAutofit/>
          </a:bodyPr>
          <a:lstStyle>
            <a:lvl1pPr algn="l">
              <a:defRPr sz="60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noProof="0"/>
              <a:t>Klik om stijl te bewerken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83" y="2986235"/>
            <a:ext cx="7712244" cy="916947"/>
          </a:xfrm>
        </p:spPr>
        <p:txBody>
          <a:bodyPr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673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7" y="1388853"/>
            <a:ext cx="11052175" cy="430458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33B7E-5C53-4132-88E4-EDDA33A1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70922"/>
            <a:ext cx="11052174" cy="981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975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FD7D25-5689-40BE-AABA-D9FDC11576D6}"/>
              </a:ext>
            </a:extLst>
          </p:cNvPr>
          <p:cNvSpPr/>
          <p:nvPr/>
        </p:nvSpPr>
        <p:spPr>
          <a:xfrm>
            <a:off x="0" y="5810250"/>
            <a:ext cx="12192000" cy="1047750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EC8503-3DE0-41BE-8A75-84DA32281EDE}"/>
              </a:ext>
            </a:extLst>
          </p:cNvPr>
          <p:cNvSpPr/>
          <p:nvPr/>
        </p:nvSpPr>
        <p:spPr>
          <a:xfrm>
            <a:off x="0" y="0"/>
            <a:ext cx="12192000" cy="1165225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en-US"/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B73E278C-A580-4DA2-BE96-9C2A70F21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171450"/>
            <a:ext cx="110521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6E73F567-51AC-48FD-9BAD-B5CA1E927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1389063"/>
            <a:ext cx="110521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Footer Placeholder 4">
            <a:extLst>
              <a:ext uri="{FF2B5EF4-FFF2-40B4-BE49-F238E27FC236}">
                <a16:creationId xmlns:a16="http://schemas.microsoft.com/office/drawing/2014/main" id="{40C39542-D57E-4A6F-A579-380381E153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750" y="6232525"/>
            <a:ext cx="50149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 altLang="en-US"/>
          </a:p>
        </p:txBody>
      </p:sp>
      <p:sp>
        <p:nvSpPr>
          <p:cNvPr id="1031" name="Slide Number Placeholder 5">
            <a:extLst>
              <a:ext uri="{FF2B5EF4-FFF2-40B4-BE49-F238E27FC236}">
                <a16:creationId xmlns:a16="http://schemas.microsoft.com/office/drawing/2014/main" id="{AC1C1A98-1144-4857-8A21-F399D8BF8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0613" y="6197600"/>
            <a:ext cx="6413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BCB769-B99B-42AF-82CB-79B59DBE37B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2" name="Picture 9">
            <a:extLst>
              <a:ext uri="{FF2B5EF4-FFF2-40B4-BE49-F238E27FC236}">
                <a16:creationId xmlns:a16="http://schemas.microsoft.com/office/drawing/2014/main" id="{B625428A-F0BA-4D79-899A-D57D77AB1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953125"/>
            <a:ext cx="102235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38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Bimini" panose="020B0500000000000000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Bimini" panose="020B0500000000000000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Bimini" panose="020B0500000000000000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Bimini" panose="020B0500000000000000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Bimini" panose="020B0500000000000000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Bimini" panose="020B0500000000000000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Bimini" panose="020B0500000000000000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Bimini" panose="020B0500000000000000" pitchFamily="34" charset="0"/>
          <a:cs typeface="Arial" panose="020B0604020202020204" pitchFamily="34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35.xml"/><Relationship Id="rId7" Type="http://schemas.openxmlformats.org/officeDocument/2006/relationships/image" Target="../media/image7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11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47.xml"/><Relationship Id="rId7" Type="http://schemas.openxmlformats.org/officeDocument/2006/relationships/image" Target="../media/image13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9DCCFE-F73F-4006-B604-E8253944732E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9033" y="-859788"/>
            <a:ext cx="7712075" cy="2112963"/>
          </a:xfrm>
          <a:ln cap="flat" algn="ctr"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auto"/>
            <a:r>
              <a:rPr lang="en-US" sz="4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7F7F7"/>
                </a:solidFill>
                <a:effectLst>
                  <a:outerShdw blurRad="469900" dist="342900" dir="5400000" sy="-20000" rotWithShape="0">
                    <a:srgbClr val="000000">
                      <a:alpha val="65882"/>
                    </a:srgbClr>
                  </a:outerShdw>
                </a:effectLst>
                <a:sym typeface="Wingdings"/>
              </a:rPr>
              <a:t>Insights &amp; take-aways from the </a:t>
            </a:r>
            <a:r>
              <a:rPr lang="en-US" sz="44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7F7F7"/>
                </a:solidFill>
                <a:effectLst>
                  <a:outerShdw blurRad="469900" dist="342900" dir="5400000" sy="-20000" rotWithShape="0">
                    <a:srgbClr val="000000">
                      <a:alpha val="65882"/>
                    </a:srgbClr>
                  </a:outerShdw>
                </a:effectLst>
                <a:sym typeface="Wingdings"/>
              </a:rPr>
              <a:t>SolidLab</a:t>
            </a:r>
            <a:r>
              <a:rPr lang="en-US" sz="4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7F7F7"/>
                </a:solidFill>
                <a:effectLst>
                  <a:outerShdw blurRad="469900" dist="342900" dir="5400000" sy="-20000" rotWithShape="0">
                    <a:srgbClr val="000000">
                      <a:alpha val="65882"/>
                    </a:srgbClr>
                  </a:outerShdw>
                </a:effectLst>
                <a:sym typeface="Wingdings"/>
              </a:rPr>
              <a:t> project</a:t>
            </a:r>
          </a:p>
        </p:txBody>
      </p:sp>
      <p:sp>
        <p:nvSpPr>
          <p:cNvPr id="12291" name="Subtitle 6">
            <a:extLst>
              <a:ext uri="{FF2B5EF4-FFF2-40B4-BE49-F238E27FC236}">
                <a16:creationId xmlns:a16="http://schemas.microsoft.com/office/drawing/2014/main" id="{1C141AB7-9385-4613-A257-D414DB87A4DE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63525" y="2120900"/>
            <a:ext cx="8051800" cy="17827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EF9B62-2DE3-BAD8-D963-F0A7EDF1278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69863" y="1780674"/>
            <a:ext cx="8097085" cy="2677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/>
              <a:t>2nd Solid Symposium</a:t>
            </a:r>
          </a:p>
          <a:p>
            <a:r>
              <a:rPr lang="en-US" sz="2400" dirty="0"/>
              <a:t>2-3 May 2024</a:t>
            </a:r>
            <a:br>
              <a:rPr lang="en-US" sz="2400" dirty="0"/>
            </a:br>
            <a:r>
              <a:rPr lang="en-US" sz="2400" dirty="0"/>
              <a:t>Leuven, Belgium</a:t>
            </a:r>
          </a:p>
          <a:p>
            <a:endParaRPr lang="en-US" sz="2400" dirty="0"/>
          </a:p>
          <a:p>
            <a:endParaRPr lang="en-US" sz="2400" dirty="0"/>
          </a:p>
          <a:p>
            <a:endParaRPr lang="nl-BE" alt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378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588" y="0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pic>
        <p:nvPicPr>
          <p:cNvPr id="2" name="Picture 1" descr="A screenshot of a chat&#10;&#10;Description automatically generated">
            <a:extLst>
              <a:ext uri="{FF2B5EF4-FFF2-40B4-BE49-F238E27FC236}">
                <a16:creationId xmlns:a16="http://schemas.microsoft.com/office/drawing/2014/main" id="{5DD72DCB-1B58-0B21-4DE7-3834543FB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7" y="315061"/>
            <a:ext cx="9673521" cy="544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588" y="0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84E40-766E-386E-0255-42F7AA3FF480}"/>
              </a:ext>
            </a:extLst>
          </p:cNvPr>
          <p:cNvSpPr/>
          <p:nvPr/>
        </p:nvSpPr>
        <p:spPr>
          <a:xfrm>
            <a:off x="8331452" y="1323975"/>
            <a:ext cx="3560510" cy="391285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0D194-C08F-055C-4D5A-8A87A36DFFC1}"/>
              </a:ext>
            </a:extLst>
          </p:cNvPr>
          <p:cNvSpPr/>
          <p:nvPr/>
        </p:nvSpPr>
        <p:spPr>
          <a:xfrm>
            <a:off x="300037" y="171451"/>
            <a:ext cx="11591925" cy="53625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64E62-A18F-38D9-E653-F0761A7144BE}"/>
              </a:ext>
            </a:extLst>
          </p:cNvPr>
          <p:cNvSpPr txBox="1"/>
          <p:nvPr/>
        </p:nvSpPr>
        <p:spPr>
          <a:xfrm>
            <a:off x="300036" y="171449"/>
            <a:ext cx="11591927" cy="364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UGent Panno Text" panose="02000506040000040003" pitchFamily="2" charset="0"/>
              </a:rPr>
              <a:t>Putting data intermediation services into the market: consequences and pitfalls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UGent Panno Text" panose="02000506040000040003" pitchFamily="2" charset="0"/>
              </a:rPr>
              <a:t>(melanie.verstraete@ugent.be &amp; michiel.fierens@kuleuven.be)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UGent Panno Text" panose="02000506040000040003" pitchFamily="2" charset="0"/>
              </a:rPr>
              <a:t>Do you feel that the provision of a data intermediation service is economically viable?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UGent Panno Text" panose="02000506040000040003" pitchFamily="2" charset="0"/>
              </a:rPr>
              <a:t>Yes, under current legislation (in particular DGA)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UGent Panno Text" panose="02000506040000040003" pitchFamily="2" charset="0"/>
              </a:rPr>
              <a:t>Yes, but only if current legislation (in particular DGA) is further clarified and adapted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UGent Panno Text" panose="02000506040000040003" pitchFamily="2" charset="0"/>
              </a:rPr>
              <a:t>No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Lunch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6. 13u30 – 13u50 How to align business &amp; governance in Solid ecosystems?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(maarten.demildt@ugent.be &amp; sander.vandamme@ugent.be)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Fair governance mechanisms hinder innovation &amp; growth. Agree/not agree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7. 13u50 – 14u10 Surveillance or empowerment? The discourses of Personal Data Stores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(sander.vandamme@ugent.be)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The monetization of personal data through PDS undermines the fundamental right to privacy. Yes/No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8. 14u10 – 14u35 ‘Are users ready for this?’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(mathiasp.maes@ugent.be)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Solid should be marketed to end-users as a ‘privacy solution’ giving back control to users.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Agreed. I see this as the most important feature for end-users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We should put more emphasis on Solid bringing data from various sources together to create more innovative applications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We should put more emphasis on Solid as a secure storage and authentication architecture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9. 14u35 – 15u00 ‘Can users cope with this/understand this/use this?’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(August.bourgeus@vub.be)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How important is it for users to understand the underlying technology (e.g., Solid) in the applications they use?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Very Important: Understanding strengthens trust and enhances engagement with the application.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Moderately Important: Basic knowledge is sufficient for most users, more information can be overwhelming.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Not Very Important: Ease of use and functionality are more crucial for the user experience. 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Break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10. 15u30 – 15u55 ‘(How) Should users cope with this?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(sander.vandamme@ugent.be)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Data cooperatives are essential to restore the power balance between individuals and big tech companies. Yes/No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11. 15u55 – 16u20 ‘How do users want this (in a media context)?’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(Stephanie.vanhove@ugent.be)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The low acceptance rate of personal data vaults for media services is due to a fundamental lack of added value. Agree/not agree</a:t>
            </a:r>
          </a:p>
        </p:txBody>
      </p:sp>
    </p:spTree>
    <p:extLst>
      <p:ext uri="{BB962C8B-B14F-4D97-AF65-F5344CB8AC3E}">
        <p14:creationId xmlns:p14="http://schemas.microsoft.com/office/powerpoint/2010/main" val="389190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588" y="0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80108A3F-3FCC-BC6F-1D36-C183F1C5DD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999" y="198438"/>
            <a:ext cx="9903643" cy="55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1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588" y="0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84E40-766E-386E-0255-42F7AA3FF480}"/>
              </a:ext>
            </a:extLst>
          </p:cNvPr>
          <p:cNvSpPr/>
          <p:nvPr/>
        </p:nvSpPr>
        <p:spPr>
          <a:xfrm>
            <a:off x="8331452" y="1323975"/>
            <a:ext cx="3560510" cy="391285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0D194-C08F-055C-4D5A-8A87A36DFFC1}"/>
              </a:ext>
            </a:extLst>
          </p:cNvPr>
          <p:cNvSpPr/>
          <p:nvPr/>
        </p:nvSpPr>
        <p:spPr>
          <a:xfrm>
            <a:off x="300037" y="171451"/>
            <a:ext cx="11591925" cy="53625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64E62-A18F-38D9-E653-F0761A7144BE}"/>
              </a:ext>
            </a:extLst>
          </p:cNvPr>
          <p:cNvSpPr txBox="1"/>
          <p:nvPr/>
        </p:nvSpPr>
        <p:spPr>
          <a:xfrm>
            <a:off x="300036" y="171449"/>
            <a:ext cx="1159192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How to align business &amp; governance in Solid ecosystems?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(maarten.demildt@ugent.be &amp; sander.vandamme@ugent.be)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UGent Panno Text" panose="02000506040000040003" pitchFamily="2" charset="0"/>
              </a:rPr>
              <a:t>Fair governance mechanisms hinder innovation &amp; growth. </a:t>
            </a:r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Agree/not agree</a:t>
            </a:r>
          </a:p>
        </p:txBody>
      </p:sp>
    </p:spTree>
    <p:extLst>
      <p:ext uri="{BB962C8B-B14F-4D97-AF65-F5344CB8AC3E}">
        <p14:creationId xmlns:p14="http://schemas.microsoft.com/office/powerpoint/2010/main" val="39840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588" y="0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EE1162FC-528D-A946-3051-1A678B04C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7" y="277354"/>
            <a:ext cx="9763289" cy="54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3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588" y="0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84E40-766E-386E-0255-42F7AA3FF480}"/>
              </a:ext>
            </a:extLst>
          </p:cNvPr>
          <p:cNvSpPr/>
          <p:nvPr/>
        </p:nvSpPr>
        <p:spPr>
          <a:xfrm>
            <a:off x="8331452" y="1323975"/>
            <a:ext cx="3560510" cy="391285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0D194-C08F-055C-4D5A-8A87A36DFFC1}"/>
              </a:ext>
            </a:extLst>
          </p:cNvPr>
          <p:cNvSpPr/>
          <p:nvPr/>
        </p:nvSpPr>
        <p:spPr>
          <a:xfrm>
            <a:off x="300037" y="171451"/>
            <a:ext cx="11591925" cy="53625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64E62-A18F-38D9-E653-F0761A7144BE}"/>
              </a:ext>
            </a:extLst>
          </p:cNvPr>
          <p:cNvSpPr txBox="1"/>
          <p:nvPr/>
        </p:nvSpPr>
        <p:spPr>
          <a:xfrm>
            <a:off x="300036" y="171449"/>
            <a:ext cx="1159192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Surveillance or empowerment? The discourses of Personal Data Stores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(sander.vandamme@ugent.be)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UGent Panno Text" panose="02000506040000040003" pitchFamily="2" charset="0"/>
              </a:rPr>
              <a:t>The monetization of personal data through PDS undermines the fundamental right to privacy.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UGent Panno Text" panose="02000506040000040003" pitchFamily="2" charset="0"/>
              </a:rPr>
              <a:t>Yes/No</a:t>
            </a:r>
          </a:p>
        </p:txBody>
      </p:sp>
    </p:spTree>
    <p:extLst>
      <p:ext uri="{BB962C8B-B14F-4D97-AF65-F5344CB8AC3E}">
        <p14:creationId xmlns:p14="http://schemas.microsoft.com/office/powerpoint/2010/main" val="357863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588" y="0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A4D973D-8B2A-D5A3-87E6-909DF9FD5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7" y="198438"/>
            <a:ext cx="9770533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588" y="0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84E40-766E-386E-0255-42F7AA3FF480}"/>
              </a:ext>
            </a:extLst>
          </p:cNvPr>
          <p:cNvSpPr/>
          <p:nvPr/>
        </p:nvSpPr>
        <p:spPr>
          <a:xfrm>
            <a:off x="8331452" y="1323975"/>
            <a:ext cx="3560510" cy="391285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0D194-C08F-055C-4D5A-8A87A36DFFC1}"/>
              </a:ext>
            </a:extLst>
          </p:cNvPr>
          <p:cNvSpPr/>
          <p:nvPr/>
        </p:nvSpPr>
        <p:spPr>
          <a:xfrm>
            <a:off x="300037" y="171451"/>
            <a:ext cx="11591925" cy="53625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64E62-A18F-38D9-E653-F0761A7144BE}"/>
              </a:ext>
            </a:extLst>
          </p:cNvPr>
          <p:cNvSpPr txBox="1"/>
          <p:nvPr/>
        </p:nvSpPr>
        <p:spPr>
          <a:xfrm>
            <a:off x="300036" y="171449"/>
            <a:ext cx="11591927" cy="2132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‘Are users ready for this?’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(mathiasp.maes@ugent.be)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UGent Panno Text" panose="02000506040000040003" pitchFamily="2" charset="0"/>
              </a:rPr>
              <a:t>Solid should be marketed to end-users as a ‘privacy solution’ giving back control to users.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UGent Panno Text" panose="02000506040000040003" pitchFamily="2" charset="0"/>
              </a:rPr>
              <a:t>Agreed. I see this as the most important feature for end-users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UGent Panno Text" panose="02000506040000040003" pitchFamily="2" charset="0"/>
              </a:rPr>
              <a:t>We should put more emphasis on Solid bringing data from various sources together to create more innovative applications.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UGent Panno Text" panose="02000506040000040003" pitchFamily="2" charset="0"/>
              </a:rPr>
              <a:t>We should put more emphasis on Solid as a secure storage and </a:t>
            </a:r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authentication architecture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9. 14u35 – 15u00 ‘Can users cope with this/understand this/use this?’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(August.bourgeus@vub.be)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How important is it for users to understand the underlying technology (e.g., Solid) in the applications they use?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Very Important: Understanding strengthens trust and enhances engagement with the application.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Moderately Important: Basic knowledge is sufficient for most users, more information can be overwhelming.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Not Very Important: Ease of use and functionality are more crucial for the user experience. 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Break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10. 15u30 – 15u55 ‘(How) Should users cope with this?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(sander.vandamme@ugent.be)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Data cooperatives are essential to restore the power balance between individuals and big tech companies. Yes/No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11. 15u55 – 16u20 ‘How do users want this (in a media context)?’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(Stephanie.vanhove@ugent.be)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The low acceptance rate of personal data vaults for media services is due to a fundamental lack of added value. Agree/not agree</a:t>
            </a:r>
          </a:p>
        </p:txBody>
      </p:sp>
    </p:spTree>
    <p:extLst>
      <p:ext uri="{BB962C8B-B14F-4D97-AF65-F5344CB8AC3E}">
        <p14:creationId xmlns:p14="http://schemas.microsoft.com/office/powerpoint/2010/main" val="310312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588" y="0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A4DEBDEF-ADB4-539E-C8C8-1DCD44C7E0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7" y="217292"/>
            <a:ext cx="9770533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588" y="0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84E40-766E-386E-0255-42F7AA3FF480}"/>
              </a:ext>
            </a:extLst>
          </p:cNvPr>
          <p:cNvSpPr/>
          <p:nvPr/>
        </p:nvSpPr>
        <p:spPr>
          <a:xfrm>
            <a:off x="8331452" y="1323975"/>
            <a:ext cx="3560510" cy="391285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0D194-C08F-055C-4D5A-8A87A36DFFC1}"/>
              </a:ext>
            </a:extLst>
          </p:cNvPr>
          <p:cNvSpPr/>
          <p:nvPr/>
        </p:nvSpPr>
        <p:spPr>
          <a:xfrm>
            <a:off x="300037" y="171451"/>
            <a:ext cx="11591925" cy="53625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64E62-A18F-38D9-E653-F0761A7144BE}"/>
              </a:ext>
            </a:extLst>
          </p:cNvPr>
          <p:cNvSpPr txBox="1"/>
          <p:nvPr/>
        </p:nvSpPr>
        <p:spPr>
          <a:xfrm>
            <a:off x="300036" y="171449"/>
            <a:ext cx="11591927" cy="1363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UGent Panno Text" panose="02000506040000040003" pitchFamily="2" charset="0"/>
              </a:rPr>
              <a:t>‘Can users cope with this/understand this/use this?’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UGent Panno Text" panose="02000506040000040003" pitchFamily="2" charset="0"/>
              </a:rPr>
              <a:t>(August.bourgeus@vub.be)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UGent Panno Text" panose="02000506040000040003" pitchFamily="2" charset="0"/>
              </a:rPr>
              <a:t>How important is it for users to understand the underlying technology (e.g., Solid) in the applications they use?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UGent Panno Text" panose="02000506040000040003" pitchFamily="2" charset="0"/>
              </a:rPr>
              <a:t>Very Important: Understanding strengthens trust and enhances engagement with the application.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UGent Panno Text" panose="02000506040000040003" pitchFamily="2" charset="0"/>
              </a:rPr>
              <a:t>Moderately Important: Basic knowledge is sufficient for most users, more information can be overwhelming.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UGent Panno Text" panose="02000506040000040003" pitchFamily="2" charset="0"/>
              </a:rPr>
              <a:t>Not Very Important: Ease of use and functionality are more crucial for the user experience. 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Break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10. 15u30 – 15u55 ‘(How) Should users cope with this?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(sander.vandamme@ugent.be)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Data cooperatives are essential to restore the power balance between individuals and big tech companies. Yes/No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11. 15u55 – 16u20 ‘How do users want this (in a media context)?’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(Stephanie.vanhove@ugent.be)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The low acceptance rate of personal data vaults for media services is due to a fundamental lack of added value. Agree/not agree</a:t>
            </a:r>
          </a:p>
        </p:txBody>
      </p:sp>
    </p:spTree>
    <p:extLst>
      <p:ext uri="{BB962C8B-B14F-4D97-AF65-F5344CB8AC3E}">
        <p14:creationId xmlns:p14="http://schemas.microsoft.com/office/powerpoint/2010/main" val="37566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300038" y="1313649"/>
            <a:ext cx="11052175" cy="4305300"/>
          </a:xfrm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00038" y="96036"/>
            <a:ext cx="11052175" cy="981075"/>
          </a:xfrm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8281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pic>
        <p:nvPicPr>
          <p:cNvPr id="1026" name="Picture 2" descr="Esther De Loof">
            <a:extLst>
              <a:ext uri="{FF2B5EF4-FFF2-40B4-BE49-F238E27FC236}">
                <a16:creationId xmlns:a16="http://schemas.microsoft.com/office/drawing/2014/main" id="{FE651A95-D6CE-FD57-4371-4B7CA8F67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47" y="143994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E59297-A106-B63B-E36F-ECFC48CB632E}"/>
              </a:ext>
            </a:extLst>
          </p:cNvPr>
          <p:cNvSpPr txBox="1"/>
          <p:nvPr/>
        </p:nvSpPr>
        <p:spPr>
          <a:xfrm>
            <a:off x="6513922" y="3585798"/>
            <a:ext cx="156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en-US" b="1" dirty="0">
                <a:latin typeface="-apple-system"/>
              </a:rPr>
              <a:t>Esther De </a:t>
            </a:r>
            <a:r>
              <a:rPr lang="en-US" b="1" dirty="0" err="1">
                <a:latin typeface="-apple-system"/>
              </a:rPr>
              <a:t>Loof</a:t>
            </a:r>
            <a:endParaRPr lang="en-US" b="1" dirty="0">
              <a:latin typeface="-apple-system"/>
            </a:endParaRPr>
          </a:p>
          <a:p>
            <a:pPr algn="ctr" fontAlgn="ctr"/>
            <a:r>
              <a:rPr lang="en-US" b="1" dirty="0" err="1">
                <a:latin typeface="-apple-system"/>
              </a:rPr>
              <a:t>imec</a:t>
            </a:r>
            <a:endParaRPr lang="en-US" b="1" dirty="0">
              <a:latin typeface="-apple-system"/>
            </a:endParaRPr>
          </a:p>
        </p:txBody>
      </p:sp>
      <p:pic>
        <p:nvPicPr>
          <p:cNvPr id="1028" name="Picture 4" descr="Karim Dahdah">
            <a:extLst>
              <a:ext uri="{FF2B5EF4-FFF2-40B4-BE49-F238E27FC236}">
                <a16:creationId xmlns:a16="http://schemas.microsoft.com/office/drawing/2014/main" id="{CEE2600E-FA10-0A1C-CEB3-2FFA38F75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17" y="1439942"/>
            <a:ext cx="1904999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220254-4D21-6227-76BF-66FA47ED63F5}"/>
              </a:ext>
            </a:extLst>
          </p:cNvPr>
          <p:cNvSpPr txBox="1"/>
          <p:nvPr/>
        </p:nvSpPr>
        <p:spPr>
          <a:xfrm>
            <a:off x="1367239" y="3585798"/>
            <a:ext cx="154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en-US" b="1" i="0" dirty="0">
                <a:effectLst/>
                <a:latin typeface="-apple-system"/>
              </a:rPr>
              <a:t>Karim </a:t>
            </a:r>
            <a:r>
              <a:rPr lang="en-US" b="1" i="0" dirty="0" err="1">
                <a:effectLst/>
                <a:latin typeface="-apple-system"/>
              </a:rPr>
              <a:t>Dahdah</a:t>
            </a:r>
            <a:endParaRPr lang="en-US" b="1" i="0" dirty="0">
              <a:effectLst/>
              <a:latin typeface="-apple-system"/>
            </a:endParaRPr>
          </a:p>
          <a:p>
            <a:pPr algn="ctr" fontAlgn="ctr"/>
            <a:r>
              <a:rPr lang="en-US" b="1" dirty="0">
                <a:latin typeface="-apple-system"/>
              </a:rPr>
              <a:t>VRT</a:t>
            </a:r>
            <a:endParaRPr lang="en-US" dirty="0"/>
          </a:p>
        </p:txBody>
      </p:sp>
      <p:pic>
        <p:nvPicPr>
          <p:cNvPr id="1030" name="Picture 6" descr="Dorien Bauwens">
            <a:extLst>
              <a:ext uri="{FF2B5EF4-FFF2-40B4-BE49-F238E27FC236}">
                <a16:creationId xmlns:a16="http://schemas.microsoft.com/office/drawing/2014/main" id="{387448E6-ADEC-4C75-73E9-2656FD5CF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8" r="36845" b="57649"/>
          <a:stretch/>
        </p:blipFill>
        <p:spPr bwMode="auto">
          <a:xfrm>
            <a:off x="3707849" y="1492826"/>
            <a:ext cx="1905000" cy="185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DC32BA-A669-D31F-49BA-1AA2FCE76B64}"/>
              </a:ext>
            </a:extLst>
          </p:cNvPr>
          <p:cNvSpPr txBox="1"/>
          <p:nvPr/>
        </p:nvSpPr>
        <p:spPr>
          <a:xfrm>
            <a:off x="3825883" y="3585798"/>
            <a:ext cx="1751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en-US" b="1" i="0" dirty="0">
                <a:effectLst/>
                <a:latin typeface="-apple-system"/>
              </a:rPr>
              <a:t>Dorien Bauwens</a:t>
            </a:r>
          </a:p>
          <a:p>
            <a:pPr algn="ctr" fontAlgn="ctr"/>
            <a:r>
              <a:rPr lang="en-US" b="1" dirty="0" err="1">
                <a:latin typeface="-apple-system"/>
              </a:rPr>
              <a:t>athumi</a:t>
            </a:r>
            <a:endParaRPr lang="en-US" dirty="0"/>
          </a:p>
        </p:txBody>
      </p:sp>
      <p:pic>
        <p:nvPicPr>
          <p:cNvPr id="1032" name="Picture 8" descr="Ana Pop Stefanija">
            <a:extLst>
              <a:ext uri="{FF2B5EF4-FFF2-40B4-BE49-F238E27FC236}">
                <a16:creationId xmlns:a16="http://schemas.microsoft.com/office/drawing/2014/main" id="{E01AE439-7806-BB58-F206-7A89331AA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152" y="1430973"/>
            <a:ext cx="1913968" cy="191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CC5FFD-60BE-330C-CE75-365927EC2DC9}"/>
              </a:ext>
            </a:extLst>
          </p:cNvPr>
          <p:cNvSpPr txBox="1"/>
          <p:nvPr/>
        </p:nvSpPr>
        <p:spPr>
          <a:xfrm>
            <a:off x="9103152" y="3585798"/>
            <a:ext cx="193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en-US" b="1" i="0" dirty="0">
                <a:effectLst/>
                <a:latin typeface="-apple-system"/>
              </a:rPr>
              <a:t>Ana Pop </a:t>
            </a:r>
            <a:r>
              <a:rPr lang="en-US" b="1" i="0" dirty="0" err="1">
                <a:effectLst/>
                <a:latin typeface="-apple-system"/>
              </a:rPr>
              <a:t>Stefanija</a:t>
            </a:r>
            <a:endParaRPr lang="en-US" b="1" i="0" dirty="0">
              <a:effectLst/>
              <a:latin typeface="-apple-system"/>
            </a:endParaRPr>
          </a:p>
          <a:p>
            <a:pPr algn="ctr" fontAlgn="ctr"/>
            <a:r>
              <a:rPr lang="en-US" b="1" dirty="0">
                <a:latin typeface="-apple-system"/>
              </a:rPr>
              <a:t>VUB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1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588" y="0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pic>
        <p:nvPicPr>
          <p:cNvPr id="2" name="Picture 1" descr="A screenshot of a chat&#10;&#10;Description automatically generated">
            <a:extLst>
              <a:ext uri="{FF2B5EF4-FFF2-40B4-BE49-F238E27FC236}">
                <a16:creationId xmlns:a16="http://schemas.microsoft.com/office/drawing/2014/main" id="{893859D0-C5E1-C627-ADAE-B1E5D94D6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7" y="198438"/>
            <a:ext cx="9770533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0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588" y="0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84E40-766E-386E-0255-42F7AA3FF480}"/>
              </a:ext>
            </a:extLst>
          </p:cNvPr>
          <p:cNvSpPr/>
          <p:nvPr/>
        </p:nvSpPr>
        <p:spPr>
          <a:xfrm>
            <a:off x="8331452" y="1323975"/>
            <a:ext cx="3560510" cy="391285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0D194-C08F-055C-4D5A-8A87A36DFFC1}"/>
              </a:ext>
            </a:extLst>
          </p:cNvPr>
          <p:cNvSpPr/>
          <p:nvPr/>
        </p:nvSpPr>
        <p:spPr>
          <a:xfrm>
            <a:off x="300037" y="171451"/>
            <a:ext cx="11591925" cy="53625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64E62-A18F-38D9-E653-F0761A7144BE}"/>
              </a:ext>
            </a:extLst>
          </p:cNvPr>
          <p:cNvSpPr txBox="1"/>
          <p:nvPr/>
        </p:nvSpPr>
        <p:spPr>
          <a:xfrm>
            <a:off x="300036" y="171449"/>
            <a:ext cx="115919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‘(How) Should users cope with this?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(sander.vandamme@ugent.be)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UGent Panno Text" panose="02000506040000040003" pitchFamily="2" charset="0"/>
              </a:rPr>
              <a:t>Data cooperatives are essential to restore the power balance between individuals and big tech companies.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UGent Panno Text" panose="02000506040000040003" pitchFamily="2" charset="0"/>
              </a:rPr>
              <a:t>Yes/No</a:t>
            </a:r>
          </a:p>
        </p:txBody>
      </p:sp>
    </p:spTree>
    <p:extLst>
      <p:ext uri="{BB962C8B-B14F-4D97-AF65-F5344CB8AC3E}">
        <p14:creationId xmlns:p14="http://schemas.microsoft.com/office/powerpoint/2010/main" val="18910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588" y="0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809B06EE-1B0F-AB9F-988A-FF89B6DED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280" y="198438"/>
            <a:ext cx="9903584" cy="557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5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588" y="0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84E40-766E-386E-0255-42F7AA3FF480}"/>
              </a:ext>
            </a:extLst>
          </p:cNvPr>
          <p:cNvSpPr/>
          <p:nvPr/>
        </p:nvSpPr>
        <p:spPr>
          <a:xfrm>
            <a:off x="8331452" y="1323975"/>
            <a:ext cx="3560510" cy="391285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0D194-C08F-055C-4D5A-8A87A36DFFC1}"/>
              </a:ext>
            </a:extLst>
          </p:cNvPr>
          <p:cNvSpPr/>
          <p:nvPr/>
        </p:nvSpPr>
        <p:spPr>
          <a:xfrm>
            <a:off x="300037" y="171451"/>
            <a:ext cx="11591925" cy="53625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64E62-A18F-38D9-E653-F0761A7144BE}"/>
              </a:ext>
            </a:extLst>
          </p:cNvPr>
          <p:cNvSpPr txBox="1"/>
          <p:nvPr/>
        </p:nvSpPr>
        <p:spPr>
          <a:xfrm>
            <a:off x="300036" y="171449"/>
            <a:ext cx="1159192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‘How do users want this (in a media context)?’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(Stephanie.vanhove@ugent.be)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UGent Panno Text" panose="02000506040000040003" pitchFamily="2" charset="0"/>
              </a:rPr>
              <a:t>The low acceptance rate of personal data vaults for media services is due to a fundamental lack of added value. </a:t>
            </a:r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Agree/not agree</a:t>
            </a:r>
          </a:p>
        </p:txBody>
      </p:sp>
    </p:spTree>
    <p:extLst>
      <p:ext uri="{BB962C8B-B14F-4D97-AF65-F5344CB8AC3E}">
        <p14:creationId xmlns:p14="http://schemas.microsoft.com/office/powerpoint/2010/main" val="323650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588" y="0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37FCA272-1EA6-778D-CA34-B5C9BB16C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999" y="286781"/>
            <a:ext cx="9686827" cy="54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588" y="0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07B259-F331-282C-0AF6-0CA34F9903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784" t="13624" r="42178" b="52115"/>
          <a:stretch/>
        </p:blipFill>
        <p:spPr>
          <a:xfrm>
            <a:off x="401053" y="1323975"/>
            <a:ext cx="3459497" cy="39128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03A102-F7F7-BA74-84A4-7F3E71141E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827" t="47726" r="42299" b="21787"/>
          <a:stretch/>
        </p:blipFill>
        <p:spPr>
          <a:xfrm>
            <a:off x="4203034" y="1323976"/>
            <a:ext cx="3850105" cy="39128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C84E40-766E-386E-0255-42F7AA3FF480}"/>
              </a:ext>
            </a:extLst>
          </p:cNvPr>
          <p:cNvSpPr/>
          <p:nvPr/>
        </p:nvSpPr>
        <p:spPr>
          <a:xfrm>
            <a:off x="8331452" y="1323975"/>
            <a:ext cx="3560510" cy="391285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pic>
        <p:nvPicPr>
          <p:cNvPr id="1026" name="Picture 8" descr="A screenshot of a computer">
            <a:extLst>
              <a:ext uri="{FF2B5EF4-FFF2-40B4-BE49-F238E27FC236}">
                <a16:creationId xmlns:a16="http://schemas.microsoft.com/office/drawing/2014/main" id="{7F0200DB-FC76-14DE-0A51-573540725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t="22748" r="62734" b="12862"/>
          <a:stretch/>
        </p:blipFill>
        <p:spPr bwMode="auto">
          <a:xfrm>
            <a:off x="8434911" y="1364137"/>
            <a:ext cx="3385964" cy="323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FF1EA7-F55D-8E42-0D8A-66267913A133}"/>
              </a:ext>
            </a:extLst>
          </p:cNvPr>
          <p:cNvSpPr txBox="1"/>
          <p:nvPr/>
        </p:nvSpPr>
        <p:spPr>
          <a:xfrm>
            <a:off x="8331453" y="4308047"/>
            <a:ext cx="3560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UGent Panno Text" panose="02000506040000040003" pitchFamily="2" charset="0"/>
              </a:rPr>
              <a:t>wooclap.com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UGent Panno Text" panose="02000506040000040003" pitchFamily="2" charset="0"/>
              </a:rPr>
              <a:t>event code = IMECSOLID </a:t>
            </a:r>
          </a:p>
        </p:txBody>
      </p:sp>
    </p:spTree>
    <p:extLst>
      <p:ext uri="{BB962C8B-B14F-4D97-AF65-F5344CB8AC3E}">
        <p14:creationId xmlns:p14="http://schemas.microsoft.com/office/powerpoint/2010/main" val="224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588" y="0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84E40-766E-386E-0255-42F7AA3FF480}"/>
              </a:ext>
            </a:extLst>
          </p:cNvPr>
          <p:cNvSpPr/>
          <p:nvPr/>
        </p:nvSpPr>
        <p:spPr>
          <a:xfrm>
            <a:off x="8331452" y="1323975"/>
            <a:ext cx="3560510" cy="391285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65AAAE-A828-1238-F3BD-1B81AA1EC8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937" t="7778" r="42917" b="35000"/>
          <a:stretch/>
        </p:blipFill>
        <p:spPr>
          <a:xfrm>
            <a:off x="1734552" y="698499"/>
            <a:ext cx="2672347" cy="5327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8A45CC-5DD3-71FD-05A3-610138906D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625" t="21852" r="42291" b="25556"/>
          <a:stretch/>
        </p:blipFill>
        <p:spPr>
          <a:xfrm>
            <a:off x="4782551" y="698499"/>
            <a:ext cx="3076416" cy="53274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80D194-C08F-055C-4D5A-8A87A36DFFC1}"/>
              </a:ext>
            </a:extLst>
          </p:cNvPr>
          <p:cNvSpPr/>
          <p:nvPr/>
        </p:nvSpPr>
        <p:spPr>
          <a:xfrm>
            <a:off x="8331452" y="1323975"/>
            <a:ext cx="3560510" cy="391285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pic>
        <p:nvPicPr>
          <p:cNvPr id="4" name="Picture 8" descr="A screenshot of a computer">
            <a:extLst>
              <a:ext uri="{FF2B5EF4-FFF2-40B4-BE49-F238E27FC236}">
                <a16:creationId xmlns:a16="http://schemas.microsoft.com/office/drawing/2014/main" id="{6D300F1C-867C-83CA-DE1B-4EE2D5ECD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t="22748" r="62734" b="12862"/>
          <a:stretch/>
        </p:blipFill>
        <p:spPr bwMode="auto">
          <a:xfrm>
            <a:off x="8444338" y="1364137"/>
            <a:ext cx="3385964" cy="323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964E62-A18F-38D9-E653-F0761A7144BE}"/>
              </a:ext>
            </a:extLst>
          </p:cNvPr>
          <p:cNvSpPr txBox="1"/>
          <p:nvPr/>
        </p:nvSpPr>
        <p:spPr>
          <a:xfrm>
            <a:off x="8331453" y="4308047"/>
            <a:ext cx="3560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UGent Panno Text" panose="02000506040000040003" pitchFamily="2" charset="0"/>
              </a:rPr>
              <a:t>wooclap.com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UGent Panno Text" panose="02000506040000040003" pitchFamily="2" charset="0"/>
              </a:rPr>
              <a:t>event code = IMECSOLID </a:t>
            </a:r>
          </a:p>
        </p:txBody>
      </p:sp>
    </p:spTree>
    <p:extLst>
      <p:ext uri="{BB962C8B-B14F-4D97-AF65-F5344CB8AC3E}">
        <p14:creationId xmlns:p14="http://schemas.microsoft.com/office/powerpoint/2010/main" val="26521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588" y="0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84E40-766E-386E-0255-42F7AA3FF480}"/>
              </a:ext>
            </a:extLst>
          </p:cNvPr>
          <p:cNvSpPr/>
          <p:nvPr/>
        </p:nvSpPr>
        <p:spPr>
          <a:xfrm>
            <a:off x="8331452" y="1323975"/>
            <a:ext cx="3560510" cy="391285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0D194-C08F-055C-4D5A-8A87A36DFFC1}"/>
              </a:ext>
            </a:extLst>
          </p:cNvPr>
          <p:cNvSpPr/>
          <p:nvPr/>
        </p:nvSpPr>
        <p:spPr>
          <a:xfrm>
            <a:off x="300037" y="171451"/>
            <a:ext cx="11591925" cy="53625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64E62-A18F-38D9-E653-F0761A7144BE}"/>
              </a:ext>
            </a:extLst>
          </p:cNvPr>
          <p:cNvSpPr txBox="1"/>
          <p:nvPr/>
        </p:nvSpPr>
        <p:spPr>
          <a:xfrm>
            <a:off x="300036" y="171449"/>
            <a:ext cx="1159192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Mapping the Solid Ecosystem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(maarten.demildt@ugent.be &amp; melanie.verstraete@ugent.be)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UGent Panno Text" panose="02000506040000040003" pitchFamily="2" charset="0"/>
              </a:rPr>
              <a:t>Do you think Solid pods can become the next Google Drive? </a:t>
            </a:r>
            <a:r>
              <a:rPr lang="en-US" sz="4400" dirty="0">
                <a:solidFill>
                  <a:schemeClr val="bg1"/>
                </a:solidFill>
                <a:latin typeface="UGent Panno Text" panose="02000506040000040003" pitchFamily="2" charset="0"/>
              </a:rPr>
              <a:t>Definitely/No way!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7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588" y="0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CC196FDF-B498-F978-3350-C2D2F24DF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7" y="198438"/>
            <a:ext cx="9770533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588" y="0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84E40-766E-386E-0255-42F7AA3FF480}"/>
              </a:ext>
            </a:extLst>
          </p:cNvPr>
          <p:cNvSpPr/>
          <p:nvPr/>
        </p:nvSpPr>
        <p:spPr>
          <a:xfrm>
            <a:off x="8331452" y="1323975"/>
            <a:ext cx="3560510" cy="391285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0D194-C08F-055C-4D5A-8A87A36DFFC1}"/>
              </a:ext>
            </a:extLst>
          </p:cNvPr>
          <p:cNvSpPr/>
          <p:nvPr/>
        </p:nvSpPr>
        <p:spPr>
          <a:xfrm>
            <a:off x="300037" y="171451"/>
            <a:ext cx="11591925" cy="53625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64E62-A18F-38D9-E653-F0761A7144BE}"/>
              </a:ext>
            </a:extLst>
          </p:cNvPr>
          <p:cNvSpPr txBox="1"/>
          <p:nvPr/>
        </p:nvSpPr>
        <p:spPr>
          <a:xfrm>
            <a:off x="300036" y="171449"/>
            <a:ext cx="11591927" cy="48105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UGent Panno Text" panose="02000506040000040003" pitchFamily="2" charset="0"/>
              </a:rPr>
              <a:t>Semantic Interoperability in the Solid Ecosystem and the balance between data sharing and data protection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UGent Panno Text" panose="02000506040000040003" pitchFamily="2" charset="0"/>
              </a:rPr>
              <a:t>(michiel.fierens@kuleuven.be)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UGent Panno Text" panose="02000506040000040003" pitchFamily="2" charset="0"/>
              </a:rPr>
              <a:t>How can we find a balance between the individual and the collective when processing data in a (semantically interoperable) ecosystem?</a:t>
            </a:r>
          </a:p>
          <a:p>
            <a:pPr lvl="3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</a:t>
            </a:r>
            <a:r>
              <a:rPr lang="en-US" sz="3200" dirty="0">
                <a:solidFill>
                  <a:schemeClr val="bg1"/>
                </a:solidFill>
                <a:latin typeface="UGent Panno Text" panose="02000506040000040003" pitchFamily="2" charset="0"/>
              </a:rPr>
              <a:t> by agreeing/enforcing collective responsibilities</a:t>
            </a:r>
          </a:p>
          <a:p>
            <a:pPr lvl="3"/>
            <a:r>
              <a:rPr lang="en-US" sz="3200" dirty="0">
                <a:solidFill>
                  <a:schemeClr val="bg1"/>
                </a:solidFill>
                <a:latin typeface="UGent Panno Text" panose="02000506040000040003" pitchFamily="2" charset="0"/>
              </a:rPr>
              <a:t>- by taking into account the context when considering individual and collective interests and the balance between them</a:t>
            </a:r>
          </a:p>
          <a:p>
            <a:pPr lvl="3"/>
            <a:r>
              <a:rPr lang="en-US" sz="3200" dirty="0">
                <a:solidFill>
                  <a:schemeClr val="bg1"/>
                </a:solidFill>
                <a:latin typeface="UGent Panno Text" panose="02000506040000040003" pitchFamily="2" charset="0"/>
              </a:rPr>
              <a:t>- by identifying collective interests and damage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4. 11u45 – 12u05 Are </a:t>
            </a:r>
            <a:r>
              <a:rPr lang="en-US" sz="4000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organisations</a:t>
            </a:r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 ready for Solid?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(ruben.dhauwers@vub.be)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Are private data providers willing to grant complete data control to data subjects?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•	Yes, they will allow data subjects to share all data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•	It depends on the type of data and with which companies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•	No, they will not allow data subjects to share any data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5. 12u05 – 12u30 Putting data intermediation services into the market: consequences and pitfalls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(melanie.verstraete@ugent.be &amp; michiel.fierens@kuleuven.be)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Do you feel that the provision of a data intermediation service is economically viable?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Yes, under current legislation (in particular DGA)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Yes, but only if current legislation (in particular DGA) is further clarified and adapted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No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Lunch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6. 13u30 – 13u50 How to align business &amp; governance in Solid ecosystems?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(maarten.demildt@ugent.be &amp; sander.vandamme@ugent.be)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Fair governance mechanisms hinder innovation &amp; growth. Agree/not agree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7. 13u50 – 14u10 Surveillance or empowerment? The discourses of Personal Data Stores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(sander.vandamme@ugent.be)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The monetization of personal data through PDS undermines the fundamental right to privacy. Yes/No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8. 14u10 – 14u35 ‘Are users ready for this?’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(mathiasp.maes@ugent.be)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Solid should be marketed to end-users as a ‘privacy solution’ giving back control to users.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Agreed. I see this as the most important feature for end-users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We should put more emphasis on Solid bringing data from various sources together to create more innovative applications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We should put more emphasis on Solid as a secure storage and authentication architecture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9. 14u35 – 15u00 ‘Can users cope with this/understand this/use this?’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(August.bourgeus@vub.be)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How important is it for users to understand the underlying technology (e.g., Solid) in the applications they use?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Very Important: Understanding strengthens trust and enhances engagement with the application.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Moderately Important: Basic knowledge is sufficient for most users, more information can be overwhelming.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Not Very Important: Ease of use and functionality are more crucial for the user experience. 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Break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10. 15u30 – 15u55 ‘(How) Should users cope with this?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(sander.vandamme@ugent.be)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Data cooperatives are essential to restore the power balance between individuals and big tech companies. Yes/No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11. 15u55 – 16u20 ‘How do users want this (in a media context)?’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(Stephanie.vanhove@ugent.be)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The low acceptance rate of personal data vaults for media services is due to a fundamental lack of added value. Agree/not agree</a:t>
            </a:r>
          </a:p>
        </p:txBody>
      </p:sp>
    </p:spTree>
    <p:extLst>
      <p:ext uri="{BB962C8B-B14F-4D97-AF65-F5344CB8AC3E}">
        <p14:creationId xmlns:p14="http://schemas.microsoft.com/office/powerpoint/2010/main" val="39649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588" y="0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D1514962-4943-56BB-52FF-C6CCD1CEE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7" y="305634"/>
            <a:ext cx="9579963" cy="538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2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>
            <a:extLst>
              <a:ext uri="{FF2B5EF4-FFF2-40B4-BE49-F238E27FC236}">
                <a16:creationId xmlns:a16="http://schemas.microsoft.com/office/drawing/2014/main" id="{2F6D883E-38D1-4D77-AD26-89FE44CBF683}"/>
              </a:ext>
            </a:extLst>
          </p:cNvPr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-&gt; explaining what we want to learn from this and where we want to go</a:t>
            </a:r>
          </a:p>
        </p:txBody>
      </p:sp>
      <p:sp>
        <p:nvSpPr>
          <p:cNvPr id="15363" name="Title 2">
            <a:extLst>
              <a:ext uri="{FF2B5EF4-FFF2-40B4-BE49-F238E27FC236}">
                <a16:creationId xmlns:a16="http://schemas.microsoft.com/office/drawing/2014/main" id="{63C825DB-58E3-46CC-B0ED-D12DAA18326A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nl-BE" altLang="en-US"/>
              <a:t>Taxonomy PDS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4C2DE7-B7B0-4B24-A465-CD09B272CD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588" y="0"/>
            <a:ext cx="12193588" cy="5872163"/>
          </a:xfrm>
          <a:prstGeom prst="rect">
            <a:avLst/>
          </a:prstGeom>
          <a:solidFill>
            <a:srgbClr val="292F4D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fontAlgn="auto"/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C84E40-766E-386E-0255-42F7AA3FF480}"/>
              </a:ext>
            </a:extLst>
          </p:cNvPr>
          <p:cNvSpPr/>
          <p:nvPr/>
        </p:nvSpPr>
        <p:spPr>
          <a:xfrm>
            <a:off x="8331452" y="1323975"/>
            <a:ext cx="3560510" cy="391285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80D194-C08F-055C-4D5A-8A87A36DFFC1}"/>
              </a:ext>
            </a:extLst>
          </p:cNvPr>
          <p:cNvSpPr/>
          <p:nvPr/>
        </p:nvSpPr>
        <p:spPr>
          <a:xfrm>
            <a:off x="300037" y="171451"/>
            <a:ext cx="11591925" cy="536257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64E62-A18F-38D9-E653-F0761A7144BE}"/>
              </a:ext>
            </a:extLst>
          </p:cNvPr>
          <p:cNvSpPr txBox="1"/>
          <p:nvPr/>
        </p:nvSpPr>
        <p:spPr>
          <a:xfrm>
            <a:off x="300036" y="171449"/>
            <a:ext cx="11591927" cy="4133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Are </a:t>
            </a:r>
            <a:r>
              <a:rPr lang="en-US" sz="4000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organisations</a:t>
            </a:r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 ready for Solid?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(ruben.dhauwers@vub.be)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UGent Panno Text" panose="02000506040000040003" pitchFamily="2" charset="0"/>
              </a:rPr>
              <a:t>Are private data providers willing to grant complete data control to data subjects?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Yes, they will allow data subjects to share all data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It depends on the type of data and with which companies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No, they will not allow data subjects to share any data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5. 12u05 – 12u30 Putting data intermediation services into the market: consequences and pitfalls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(melanie.verstraete@ugent.be &amp; michiel.fierens@kuleuven.be)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Do you feel that the provision of a data intermediation service is economically viable?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Yes, under current legislation (in particular DGA)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Yes, but only if current legislation (in particular DGA) is further clarified and adapted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No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Lunch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6. 13u30 – 13u50 How to align business &amp; governance in Solid ecosystems?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(maarten.demildt@ugent.be &amp; sander.vandamme@ugent.be)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Fair governance mechanisms hinder innovation &amp; growth. Agree/not agree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7. 13u50 – 14u10 Surveillance or empowerment? The discourses of Personal Data Stores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(sander.vandamme@ugent.be)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The monetization of personal data through PDS undermines the fundamental right to privacy. Yes/No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8. 14u10 – 14u35 ‘Are users ready for this?’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(mathiasp.maes@ugent.be)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Solid should be marketed to end-users as a ‘privacy solution’ giving back control to users.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Agreed. I see this as the most important feature for end-users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We should put more emphasis on Solid bringing data from various sources together to create more innovative applications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We should put more emphasis on Solid as a secure storage and authentication architecture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9. 14u35 – 15u00 ‘Can users cope with this/understand this/use this?’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(August.bourgeus@vub.be)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How important is it for users to understand the underlying technology (e.g., Solid) in the applications they use?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Very Important: Understanding strengthens trust and enhances engagement with the application.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Moderately Important: Basic knowledge is sufficient for most users, more information can be overwhelming.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- Not Very Important: Ease of use and functionality are more crucial for the user experience. 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Break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10. 15u30 – 15u55 ‘(How) Should users cope with this?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(sander.vandamme@ugent.be)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Data cooperatives are essential to restore the power balance between individuals and big tech companies. Yes/No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UGent Panno Text" panose="02000506040000040003" pitchFamily="2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11. 15u55 – 16u20 ‘How do users want this (in a media context)?’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(Stephanie.vanhove@ugent.be)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UGent Panno Text" panose="02000506040000040003" pitchFamily="2" charset="0"/>
              </a:rPr>
              <a:t>The low acceptance rate of personal data vaults for media services is due to a fundamental lack of added value. Agree/not agree</a:t>
            </a:r>
          </a:p>
        </p:txBody>
      </p:sp>
    </p:spTree>
    <p:extLst>
      <p:ext uri="{BB962C8B-B14F-4D97-AF65-F5344CB8AC3E}">
        <p14:creationId xmlns:p14="http://schemas.microsoft.com/office/powerpoint/2010/main" val="16665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6.14"/>
  <p:tag name="AS_TITLE" val="Aspose.Slides for .NET 2.0"/>
  <p:tag name="AS_VERSION" val="2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heme/theme1.xml><?xml version="1.0" encoding="utf-8"?>
<a:theme xmlns:a="http://schemas.openxmlformats.org/drawingml/2006/main" name="Depth">
  <a:themeElements>
    <a:clrScheme name="SolidLab">
      <a:dk1>
        <a:srgbClr val="292F4D"/>
      </a:dk1>
      <a:lt1>
        <a:srgbClr val="F7F7F7"/>
      </a:lt1>
      <a:dk2>
        <a:srgbClr val="7C4DFF"/>
      </a:dk2>
      <a:lt2>
        <a:srgbClr val="FFFFFF"/>
      </a:lt2>
      <a:accent1>
        <a:srgbClr val="DAD3F5"/>
      </a:accent1>
      <a:accent2>
        <a:srgbClr val="99CBE7"/>
      </a:accent2>
      <a:accent3>
        <a:srgbClr val="5984D9"/>
      </a:accent3>
      <a:accent4>
        <a:srgbClr val="435CB7"/>
      </a:accent4>
      <a:accent5>
        <a:srgbClr val="6A4C9A"/>
      </a:accent5>
      <a:accent6>
        <a:srgbClr val="7A3C80"/>
      </a:accent6>
      <a:hlink>
        <a:srgbClr val="DAD3F5"/>
      </a:hlink>
      <a:folHlink>
        <a:srgbClr val="99CBE7"/>
      </a:folHlink>
    </a:clrScheme>
    <a:fontScheme name="SolidLab">
      <a:majorFont>
        <a:latin typeface="Bimini"/>
        <a:ea typeface="Arial"/>
        <a:cs typeface="Arial"/>
      </a:majorFont>
      <a:minorFont>
        <a:latin typeface="Corbel"/>
        <a:ea typeface="Arial"/>
        <a:cs typeface="Arial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IDLab_template.potx" id="{289BCF89-5FB6-4A37-8148-C4C1E75AC9FB}" vid="{005FC0BD-65BB-4085-9A53-7F616A0CCD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28B7FBE9F3A44BC2F3305B391494A" ma:contentTypeVersion="17" ma:contentTypeDescription="Create a new document." ma:contentTypeScope="" ma:versionID="c9c1681dfb2a9113de37dc62992d705c">
  <xsd:schema xmlns:xsd="http://www.w3.org/2001/XMLSchema" xmlns:xs="http://www.w3.org/2001/XMLSchema" xmlns:p="http://schemas.microsoft.com/office/2006/metadata/properties" xmlns:ns2="b1e79db3-88b2-4807-8daf-2247e16a54cf" xmlns:ns3="99fb9562-cde5-455e-8692-4fa50e16ca6e" targetNamespace="http://schemas.microsoft.com/office/2006/metadata/properties" ma:root="true" ma:fieldsID="922a9bb4e8eaafb2c4543532c397c731" ns2:_="" ns3:_="">
    <xsd:import namespace="b1e79db3-88b2-4807-8daf-2247e16a54cf"/>
    <xsd:import namespace="99fb9562-cde5-455e-8692-4fa50e16c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79db3-88b2-4807-8daf-2247e16a5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b9bb814-139f-4039-9463-697760f06a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b9562-cde5-455e-8692-4fa50e16ca6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b17b551-c7f7-4232-ac97-9e615203bcf2}" ma:internalName="TaxCatchAll" ma:showField="CatchAllData" ma:web="99fb9562-cde5-455e-8692-4fa50e16ca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e79db3-88b2-4807-8daf-2247e16a54cf">
      <Terms xmlns="http://schemas.microsoft.com/office/infopath/2007/PartnerControls"/>
    </lcf76f155ced4ddcb4097134ff3c332f>
    <TaxCatchAll xmlns="99fb9562-cde5-455e-8692-4fa50e16ca6e" xsi:nil="true"/>
  </documentManagement>
</p:properties>
</file>

<file path=customXml/itemProps1.xml><?xml version="1.0" encoding="utf-8"?>
<ds:datastoreItem xmlns:ds="http://schemas.openxmlformats.org/officeDocument/2006/customXml" ds:itemID="{7E6DA52A-B6B6-4F17-8FD6-831D0852F7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C572E0-AD92-4727-B1C5-1E8A1D8FCF30}"/>
</file>

<file path=customXml/itemProps3.xml><?xml version="1.0" encoding="utf-8"?>
<ds:datastoreItem xmlns:ds="http://schemas.openxmlformats.org/officeDocument/2006/customXml" ds:itemID="{1F845148-BBE6-4F8E-81BD-85891B6EBA4D}">
  <ds:schemaRefs>
    <ds:schemaRef ds:uri="99fb9562-cde5-455e-8692-4fa50e16ca6e"/>
    <ds:schemaRef ds:uri="b1e79db3-88b2-4807-8daf-2247e16a54c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SOLIDLab_template</Template>
  <TotalTime>73</TotalTime>
  <Words>2676</Words>
  <Application>Microsoft Office PowerPoint</Application>
  <PresentationFormat>Widescreen</PresentationFormat>
  <Paragraphs>306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-apple-system</vt:lpstr>
      <vt:lpstr>Arial</vt:lpstr>
      <vt:lpstr>Bimini</vt:lpstr>
      <vt:lpstr>Calibri Light</vt:lpstr>
      <vt:lpstr>Corbel</vt:lpstr>
      <vt:lpstr>UGent Panno Text</vt:lpstr>
      <vt:lpstr>Wingdings</vt:lpstr>
      <vt:lpstr>Depth</vt:lpstr>
      <vt:lpstr>Insights &amp; take-aways from the SolidLab project</vt:lpstr>
      <vt:lpstr>Taxonomy PDS</vt:lpstr>
      <vt:lpstr>Taxonomy PDS</vt:lpstr>
      <vt:lpstr>Taxonomy PDS</vt:lpstr>
      <vt:lpstr>Taxonomy PDS</vt:lpstr>
      <vt:lpstr>Taxonomy PDS</vt:lpstr>
      <vt:lpstr>Taxonomy PDS</vt:lpstr>
      <vt:lpstr>Taxonomy PDS</vt:lpstr>
      <vt:lpstr>Taxonomy PDS</vt:lpstr>
      <vt:lpstr>Taxonomy PDS</vt:lpstr>
      <vt:lpstr>Taxonomy PDS</vt:lpstr>
      <vt:lpstr>Taxonomy PDS</vt:lpstr>
      <vt:lpstr>Taxonomy PDS</vt:lpstr>
      <vt:lpstr>Taxonomy PDS</vt:lpstr>
      <vt:lpstr>Taxonomy PDS</vt:lpstr>
      <vt:lpstr>Taxonomy PDS</vt:lpstr>
      <vt:lpstr>Taxonomy PDS</vt:lpstr>
      <vt:lpstr>Taxonomy PDS</vt:lpstr>
      <vt:lpstr>Taxonomy PDS</vt:lpstr>
      <vt:lpstr>Taxonomy PDS</vt:lpstr>
      <vt:lpstr>Taxonomy PDS</vt:lpstr>
      <vt:lpstr>Taxonomy PDS</vt:lpstr>
      <vt:lpstr>Taxonomy PDS</vt:lpstr>
      <vt:lpstr>Taxonomy PDS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new project</dc:title>
  <dc:subject/>
  <dc:creator>Laura Smekens (UGent-imec)</dc:creator>
  <cp:keywords>, docId:DFEB5CA55690FE18C31B33FA11566B50</cp:keywords>
  <dc:description/>
  <cp:lastModifiedBy>Peter Mechant (UGent-imec)</cp:lastModifiedBy>
  <cp:revision>7</cp:revision>
  <cp:lastPrinted>1601-01-01T00:00:00Z</cp:lastPrinted>
  <dcterms:created xsi:type="dcterms:W3CDTF">2022-02-11T11:26:17Z</dcterms:created>
  <dcterms:modified xsi:type="dcterms:W3CDTF">2024-05-03T11:47:43Z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0x01010027128B7FBE9F3A44BC2F3305B391494A</vt:lpwstr>
  </property>
  <property fmtid="{D5CDD505-2E9C-101B-9397-08002B2CF9AE}" pid="3" name="MediaServiceImageTags">
    <vt:lpwstr/>
  </property>
</Properties>
</file>